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6" r:id="rId4"/>
  </p:sldMasterIdLst>
  <p:notesMasterIdLst>
    <p:notesMasterId r:id="rId75"/>
  </p:notesMasterIdLst>
  <p:handoutMasterIdLst>
    <p:handoutMasterId r:id="rId76"/>
  </p:handoutMasterIdLst>
  <p:sldIdLst>
    <p:sldId id="256" r:id="rId5"/>
    <p:sldId id="257" r:id="rId6"/>
    <p:sldId id="291" r:id="rId7"/>
    <p:sldId id="277" r:id="rId8"/>
    <p:sldId id="402" r:id="rId9"/>
    <p:sldId id="261" r:id="rId10"/>
    <p:sldId id="273" r:id="rId11"/>
    <p:sldId id="274" r:id="rId12"/>
    <p:sldId id="276" r:id="rId13"/>
    <p:sldId id="401" r:id="rId14"/>
    <p:sldId id="282" r:id="rId15"/>
    <p:sldId id="400" r:id="rId16"/>
    <p:sldId id="309" r:id="rId17"/>
    <p:sldId id="441" r:id="rId18"/>
    <p:sldId id="442" r:id="rId19"/>
    <p:sldId id="443" r:id="rId20"/>
    <p:sldId id="305" r:id="rId21"/>
    <p:sldId id="306" r:id="rId22"/>
    <p:sldId id="374" r:id="rId23"/>
    <p:sldId id="399" r:id="rId24"/>
    <p:sldId id="345" r:id="rId25"/>
    <p:sldId id="367" r:id="rId26"/>
    <p:sldId id="346" r:id="rId27"/>
    <p:sldId id="344" r:id="rId28"/>
    <p:sldId id="375" r:id="rId29"/>
    <p:sldId id="398" r:id="rId30"/>
    <p:sldId id="352" r:id="rId31"/>
    <p:sldId id="404" r:id="rId32"/>
    <p:sldId id="403" r:id="rId33"/>
    <p:sldId id="311" r:id="rId34"/>
    <p:sldId id="405" r:id="rId35"/>
    <p:sldId id="377" r:id="rId36"/>
    <p:sldId id="406" r:id="rId37"/>
    <p:sldId id="407" r:id="rId38"/>
    <p:sldId id="408" r:id="rId39"/>
    <p:sldId id="413" r:id="rId40"/>
    <p:sldId id="414" r:id="rId41"/>
    <p:sldId id="409" r:id="rId42"/>
    <p:sldId id="410" r:id="rId43"/>
    <p:sldId id="411" r:id="rId44"/>
    <p:sldId id="412" r:id="rId45"/>
    <p:sldId id="426" r:id="rId46"/>
    <p:sldId id="422" r:id="rId47"/>
    <p:sldId id="424" r:id="rId48"/>
    <p:sldId id="415" r:id="rId49"/>
    <p:sldId id="416" r:id="rId50"/>
    <p:sldId id="417" r:id="rId51"/>
    <p:sldId id="419" r:id="rId52"/>
    <p:sldId id="418" r:id="rId53"/>
    <p:sldId id="420" r:id="rId54"/>
    <p:sldId id="427" r:id="rId55"/>
    <p:sldId id="428" r:id="rId56"/>
    <p:sldId id="429" r:id="rId57"/>
    <p:sldId id="393" r:id="rId58"/>
    <p:sldId id="430" r:id="rId59"/>
    <p:sldId id="431" r:id="rId60"/>
    <p:sldId id="432" r:id="rId61"/>
    <p:sldId id="433" r:id="rId62"/>
    <p:sldId id="434" r:id="rId63"/>
    <p:sldId id="435" r:id="rId64"/>
    <p:sldId id="436" r:id="rId65"/>
    <p:sldId id="397" r:id="rId66"/>
    <p:sldId id="437" r:id="rId67"/>
    <p:sldId id="438" r:id="rId68"/>
    <p:sldId id="439" r:id="rId69"/>
    <p:sldId id="347" r:id="rId70"/>
    <p:sldId id="440" r:id="rId71"/>
    <p:sldId id="444" r:id="rId72"/>
    <p:sldId id="445" r:id="rId73"/>
    <p:sldId id="303" r:id="rId74"/>
  </p:sldIdLst>
  <p:sldSz cx="12192000" cy="6858000"/>
  <p:notesSz cx="6858000"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cceuil" id="{0C555041-B77D-4C12-A739-5465EA9A5D51}">
          <p14:sldIdLst>
            <p14:sldId id="256"/>
          </p14:sldIdLst>
        </p14:section>
        <p14:section name="Sommaire" id="{C35363EF-F6DF-4CD5-A2EA-15AE2813B393}">
          <p14:sldIdLst>
            <p14:sldId id="257"/>
          </p14:sldIdLst>
        </p14:section>
        <p14:section name="Avant-propos" id="{F6F71EE5-DB8F-4A32-8B2C-8DA65C10EAA1}">
          <p14:sldIdLst>
            <p14:sldId id="291"/>
          </p14:sldIdLst>
        </p14:section>
        <p14:section name="Introduction" id="{7551384C-AD2E-420E-9E81-E2045511CC03}">
          <p14:sldIdLst>
            <p14:sldId id="277"/>
          </p14:sldIdLst>
        </p14:section>
        <p14:section name="Environnement" id="{CD63B8DC-3141-430F-B080-64E725C2F156}">
          <p14:sldIdLst>
            <p14:sldId id="402"/>
            <p14:sldId id="261"/>
            <p14:sldId id="273"/>
            <p14:sldId id="274"/>
            <p14:sldId id="276"/>
          </p14:sldIdLst>
        </p14:section>
        <p14:section name="Apprentissage" id="{82BE8D20-65CD-4637-80B0-265FF9302497}">
          <p14:sldIdLst>
            <p14:sldId id="401"/>
            <p14:sldId id="282"/>
          </p14:sldIdLst>
        </p14:section>
        <p14:section name="Conception" id="{24584215-2434-452E-A60D-C9AE7D99D08E}">
          <p14:sldIdLst>
            <p14:sldId id="400"/>
            <p14:sldId id="309"/>
            <p14:sldId id="441"/>
            <p14:sldId id="442"/>
            <p14:sldId id="443"/>
            <p14:sldId id="305"/>
            <p14:sldId id="306"/>
            <p14:sldId id="374"/>
          </p14:sldIdLst>
        </p14:section>
        <p14:section name="Implementation" id="{4F01F8AB-2081-45D5-9329-E02D0662CD36}">
          <p14:sldIdLst>
            <p14:sldId id="399"/>
            <p14:sldId id="345"/>
            <p14:sldId id="367"/>
            <p14:sldId id="346"/>
            <p14:sldId id="344"/>
            <p14:sldId id="375"/>
          </p14:sldIdLst>
        </p14:section>
        <p14:section name="Pages" id="{787C34DC-2ECC-4045-9A06-8143D054C5F4}">
          <p14:sldIdLst>
            <p14:sldId id="398"/>
            <p14:sldId id="352"/>
            <p14:sldId id="404"/>
            <p14:sldId id="403"/>
            <p14:sldId id="311"/>
            <p14:sldId id="405"/>
            <p14:sldId id="377"/>
            <p14:sldId id="406"/>
            <p14:sldId id="407"/>
            <p14:sldId id="408"/>
            <p14:sldId id="413"/>
            <p14:sldId id="414"/>
            <p14:sldId id="409"/>
            <p14:sldId id="410"/>
            <p14:sldId id="411"/>
            <p14:sldId id="412"/>
            <p14:sldId id="426"/>
            <p14:sldId id="422"/>
            <p14:sldId id="424"/>
            <p14:sldId id="415"/>
            <p14:sldId id="416"/>
            <p14:sldId id="417"/>
            <p14:sldId id="419"/>
            <p14:sldId id="418"/>
            <p14:sldId id="420"/>
            <p14:sldId id="427"/>
            <p14:sldId id="428"/>
            <p14:sldId id="429"/>
            <p14:sldId id="393"/>
            <p14:sldId id="430"/>
            <p14:sldId id="431"/>
            <p14:sldId id="432"/>
            <p14:sldId id="433"/>
            <p14:sldId id="434"/>
            <p14:sldId id="435"/>
            <p14:sldId id="436"/>
            <p14:sldId id="397"/>
            <p14:sldId id="437"/>
            <p14:sldId id="438"/>
            <p14:sldId id="439"/>
            <p14:sldId id="347"/>
            <p14:sldId id="440"/>
            <p14:sldId id="444"/>
            <p14:sldId id="445"/>
          </p14:sldIdLst>
        </p14:section>
        <p14:section name="Conclusion" id="{07435913-793C-4D44-B94F-E25FF897E776}">
          <p14:sldIdLst>
            <p14:sldId id="30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halvati, Alireza (external - Partner)" initials="KA(-P" lastIdx="1" clrIdx="0">
    <p:extLst>
      <p:ext uri="{19B8F6BF-5375-455C-9EA6-DF929625EA0E}">
        <p15:presenceInfo xmlns:p15="http://schemas.microsoft.com/office/powerpoint/2012/main" userId="S::alireza.khalvati@sap.com::c8a652c2-39b4-4737-83bd-d1211f76c543" providerId="AD"/>
      </p:ext>
    </p:extLst>
  </p:cmAuthor>
  <p:cmAuthor id="2" name="Vladislav" initials="V" lastIdx="1" clrIdx="1">
    <p:extLst>
      <p:ext uri="{19B8F6BF-5375-455C-9EA6-DF929625EA0E}">
        <p15:presenceInfo xmlns:p15="http://schemas.microsoft.com/office/powerpoint/2012/main" userId="Vladislav"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72E"/>
    <a:srgbClr val="4A66AC"/>
    <a:srgbClr val="FFFFFF"/>
    <a:srgbClr val="DB52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EC79CB-20F1-42DE-AE13-B556BB3979FB}" v="2" dt="2020-06-07T15:10:04.9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0188" autoAdjust="0"/>
  </p:normalViewPr>
  <p:slideViewPr>
    <p:cSldViewPr snapToGrid="0">
      <p:cViewPr varScale="1">
        <p:scale>
          <a:sx n="116" d="100"/>
          <a:sy n="116" d="100"/>
        </p:scale>
        <p:origin x="390" y="96"/>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Lst>
  </p:outlineViewPr>
  <p:notesTextViewPr>
    <p:cViewPr>
      <p:scale>
        <a:sx n="1" d="1"/>
        <a:sy n="1" d="1"/>
      </p:scale>
      <p:origin x="0" y="0"/>
    </p:cViewPr>
  </p:notesTextViewPr>
  <p:sorterViewPr>
    <p:cViewPr>
      <p:scale>
        <a:sx n="100" d="100"/>
        <a:sy n="100" d="100"/>
      </p:scale>
      <p:origin x="0" y="-29260"/>
    </p:cViewPr>
  </p:sorterViewPr>
  <p:notesViewPr>
    <p:cSldViewPr snapToGrid="0">
      <p:cViewPr varScale="1">
        <p:scale>
          <a:sx n="51" d="100"/>
          <a:sy n="51" d="100"/>
        </p:scale>
        <p:origin x="2692" y="4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_rels/viewProps.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slide" Target="slides/slide2.xml"/><Relationship Id="rId1" Type="http://schemas.openxmlformats.org/officeDocument/2006/relationships/slide" Target="slides/slide1.xml"/><Relationship Id="rId6" Type="http://schemas.openxmlformats.org/officeDocument/2006/relationships/slide" Target="slides/slide9.xml"/><Relationship Id="rId5" Type="http://schemas.openxmlformats.org/officeDocument/2006/relationships/slide" Target="slides/slide8.xml"/><Relationship Id="rId4"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1149D8-1357-4F34-BD23-5012756DE050}"/>
              </a:ext>
            </a:extLst>
          </p:cNvPr>
          <p:cNvSpPr>
            <a:spLocks noGrp="1"/>
          </p:cNvSpPr>
          <p:nvPr>
            <p:ph type="hdr" sz="quarter"/>
          </p:nvPr>
        </p:nvSpPr>
        <p:spPr>
          <a:xfrm>
            <a:off x="0" y="0"/>
            <a:ext cx="2971800" cy="498056"/>
          </a:xfrm>
          <a:prstGeom prst="rect">
            <a:avLst/>
          </a:prstGeom>
        </p:spPr>
        <p:txBody>
          <a:bodyPr vert="horz" lIns="91440" tIns="45720" rIns="91440" bIns="45720" rtlCol="0"/>
          <a:lstStyle>
            <a:lvl1pPr algn="l">
              <a:defRPr sz="1200"/>
            </a:lvl1pPr>
          </a:lstStyle>
          <a:p>
            <a:endParaRPr lang="fr-FR"/>
          </a:p>
        </p:txBody>
      </p:sp>
      <p:sp>
        <p:nvSpPr>
          <p:cNvPr id="3" name="Date Placeholder 2">
            <a:extLst>
              <a:ext uri="{FF2B5EF4-FFF2-40B4-BE49-F238E27FC236}">
                <a16:creationId xmlns:a16="http://schemas.microsoft.com/office/drawing/2014/main" id="{EBCF3FD8-589F-430D-ADA7-F43443762AE9}"/>
              </a:ext>
            </a:extLst>
          </p:cNvPr>
          <p:cNvSpPr>
            <a:spLocks noGrp="1"/>
          </p:cNvSpPr>
          <p:nvPr>
            <p:ph type="dt" sz="quarter" idx="1"/>
          </p:nvPr>
        </p:nvSpPr>
        <p:spPr>
          <a:xfrm>
            <a:off x="3884613" y="0"/>
            <a:ext cx="2971800" cy="498056"/>
          </a:xfrm>
          <a:prstGeom prst="rect">
            <a:avLst/>
          </a:prstGeom>
        </p:spPr>
        <p:txBody>
          <a:bodyPr vert="horz" lIns="91440" tIns="45720" rIns="91440" bIns="45720" rtlCol="0"/>
          <a:lstStyle>
            <a:lvl1pPr algn="r">
              <a:defRPr sz="1200"/>
            </a:lvl1pPr>
          </a:lstStyle>
          <a:p>
            <a:fld id="{8E9E7A7A-AB17-487C-9EC3-81C5DE33C772}" type="datetimeFigureOut">
              <a:rPr lang="fr-FR" smtClean="0"/>
              <a:t>05/10/2021</a:t>
            </a:fld>
            <a:endParaRPr lang="fr-FR"/>
          </a:p>
        </p:txBody>
      </p:sp>
      <p:sp>
        <p:nvSpPr>
          <p:cNvPr id="4" name="Footer Placeholder 3">
            <a:extLst>
              <a:ext uri="{FF2B5EF4-FFF2-40B4-BE49-F238E27FC236}">
                <a16:creationId xmlns:a16="http://schemas.microsoft.com/office/drawing/2014/main" id="{2D14F9FB-1F80-4646-9082-3B12ADA687C3}"/>
              </a:ext>
            </a:extLst>
          </p:cNvPr>
          <p:cNvSpPr>
            <a:spLocks noGrp="1"/>
          </p:cNvSpPr>
          <p:nvPr>
            <p:ph type="ftr" sz="quarter" idx="2"/>
          </p:nvPr>
        </p:nvSpPr>
        <p:spPr>
          <a:xfrm>
            <a:off x="0" y="9428584"/>
            <a:ext cx="2971800" cy="498055"/>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54EA337B-B5F3-4615-8FAA-DB970E4E651D}"/>
              </a:ext>
            </a:extLst>
          </p:cNvPr>
          <p:cNvSpPr>
            <a:spLocks noGrp="1"/>
          </p:cNvSpPr>
          <p:nvPr>
            <p:ph type="sldNum" sz="quarter" idx="3"/>
          </p:nvPr>
        </p:nvSpPr>
        <p:spPr>
          <a:xfrm>
            <a:off x="3884613" y="9428584"/>
            <a:ext cx="2971800" cy="498055"/>
          </a:xfrm>
          <a:prstGeom prst="rect">
            <a:avLst/>
          </a:prstGeom>
        </p:spPr>
        <p:txBody>
          <a:bodyPr vert="horz" lIns="91440" tIns="45720" rIns="91440" bIns="45720" rtlCol="0" anchor="b"/>
          <a:lstStyle>
            <a:lvl1pPr algn="r">
              <a:defRPr sz="1200"/>
            </a:lvl1pPr>
          </a:lstStyle>
          <a:p>
            <a:fld id="{71F4787E-EE81-4ACC-921B-63D7167AD32A}" type="slidenum">
              <a:rPr lang="fr-FR" smtClean="0"/>
              <a:t>‹#›</a:t>
            </a:fld>
            <a:endParaRPr lang="fr-FR"/>
          </a:p>
        </p:txBody>
      </p:sp>
    </p:spTree>
    <p:extLst>
      <p:ext uri="{BB962C8B-B14F-4D97-AF65-F5344CB8AC3E}">
        <p14:creationId xmlns:p14="http://schemas.microsoft.com/office/powerpoint/2010/main" val="13837604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8056"/>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98056"/>
          </a:xfrm>
          <a:prstGeom prst="rect">
            <a:avLst/>
          </a:prstGeom>
        </p:spPr>
        <p:txBody>
          <a:bodyPr vert="horz" lIns="91440" tIns="45720" rIns="91440" bIns="45720" rtlCol="0"/>
          <a:lstStyle>
            <a:lvl1pPr algn="r">
              <a:defRPr sz="1200"/>
            </a:lvl1pPr>
          </a:lstStyle>
          <a:p>
            <a:fld id="{4A3D6330-6607-4266-91C5-92E4A45F29CC}" type="datetimeFigureOut">
              <a:rPr lang="fr-FR" smtClean="0"/>
              <a:t>05/10/2021</a:t>
            </a:fld>
            <a:endParaRPr lang="fr-FR"/>
          </a:p>
        </p:txBody>
      </p:sp>
      <p:sp>
        <p:nvSpPr>
          <p:cNvPr id="4" name="Slide Image Placeholder 3"/>
          <p:cNvSpPr>
            <a:spLocks noGrp="1" noRot="1" noChangeAspect="1"/>
          </p:cNvSpPr>
          <p:nvPr>
            <p:ph type="sldImg" idx="2"/>
          </p:nvPr>
        </p:nvSpPr>
        <p:spPr>
          <a:xfrm>
            <a:off x="452438" y="1241425"/>
            <a:ext cx="59531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777194"/>
            <a:ext cx="548640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9428584"/>
            <a:ext cx="2971800" cy="498055"/>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9428584"/>
            <a:ext cx="2971800" cy="498055"/>
          </a:xfrm>
          <a:prstGeom prst="rect">
            <a:avLst/>
          </a:prstGeom>
        </p:spPr>
        <p:txBody>
          <a:bodyPr vert="horz" lIns="91440" tIns="45720" rIns="91440" bIns="45720" rtlCol="0" anchor="b"/>
          <a:lstStyle>
            <a:lvl1pPr algn="r">
              <a:defRPr sz="1200"/>
            </a:lvl1pPr>
          </a:lstStyle>
          <a:p>
            <a:fld id="{CA344FEA-621B-4B81-A1B3-BC018540DB26}" type="slidenum">
              <a:rPr lang="fr-FR" smtClean="0"/>
              <a:t>‹#›</a:t>
            </a:fld>
            <a:endParaRPr lang="fr-FR"/>
          </a:p>
        </p:txBody>
      </p:sp>
    </p:spTree>
    <p:extLst>
      <p:ext uri="{BB962C8B-B14F-4D97-AF65-F5344CB8AC3E}">
        <p14:creationId xmlns:p14="http://schemas.microsoft.com/office/powerpoint/2010/main" val="173464640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CA344FEA-621B-4B81-A1B3-BC018540DB26}" type="slidenum">
              <a:rPr lang="fr-FR" smtClean="0"/>
              <a:t>1</a:t>
            </a:fld>
            <a:endParaRPr lang="fr-FR"/>
          </a:p>
        </p:txBody>
      </p:sp>
    </p:spTree>
    <p:extLst>
      <p:ext uri="{BB962C8B-B14F-4D97-AF65-F5344CB8AC3E}">
        <p14:creationId xmlns:p14="http://schemas.microsoft.com/office/powerpoint/2010/main" val="1028222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A344FEA-621B-4B81-A1B3-BC018540DB26}" type="slidenum">
              <a:rPr lang="fr-FR" smtClean="0"/>
              <a:t>16</a:t>
            </a:fld>
            <a:endParaRPr lang="fr-FR"/>
          </a:p>
        </p:txBody>
      </p:sp>
    </p:spTree>
    <p:extLst>
      <p:ext uri="{BB962C8B-B14F-4D97-AF65-F5344CB8AC3E}">
        <p14:creationId xmlns:p14="http://schemas.microsoft.com/office/powerpoint/2010/main" val="329326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A344FEA-621B-4B81-A1B3-BC018540DB26}" type="slidenum">
              <a:rPr lang="fr-FR" smtClean="0"/>
              <a:t>21</a:t>
            </a:fld>
            <a:endParaRPr lang="fr-FR"/>
          </a:p>
        </p:txBody>
      </p:sp>
    </p:spTree>
    <p:extLst>
      <p:ext uri="{BB962C8B-B14F-4D97-AF65-F5344CB8AC3E}">
        <p14:creationId xmlns:p14="http://schemas.microsoft.com/office/powerpoint/2010/main" val="3236089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A344FEA-621B-4B81-A1B3-BC018540DB26}" type="slidenum">
              <a:rPr lang="fr-FR" smtClean="0"/>
              <a:t>24</a:t>
            </a:fld>
            <a:endParaRPr lang="fr-FR"/>
          </a:p>
        </p:txBody>
      </p:sp>
    </p:spTree>
    <p:extLst>
      <p:ext uri="{BB962C8B-B14F-4D97-AF65-F5344CB8AC3E}">
        <p14:creationId xmlns:p14="http://schemas.microsoft.com/office/powerpoint/2010/main" val="2984538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A344FEA-621B-4B81-A1B3-BC018540DB26}" type="slidenum">
              <a:rPr lang="fr-FR" smtClean="0"/>
              <a:t>25</a:t>
            </a:fld>
            <a:endParaRPr lang="fr-FR"/>
          </a:p>
        </p:txBody>
      </p:sp>
    </p:spTree>
    <p:extLst>
      <p:ext uri="{BB962C8B-B14F-4D97-AF65-F5344CB8AC3E}">
        <p14:creationId xmlns:p14="http://schemas.microsoft.com/office/powerpoint/2010/main" val="2349577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CA344FEA-621B-4B81-A1B3-BC018540DB26}" type="slidenum">
              <a:rPr lang="fr-FR" smtClean="0"/>
              <a:t>2</a:t>
            </a:fld>
            <a:endParaRPr lang="fr-FR"/>
          </a:p>
        </p:txBody>
      </p:sp>
    </p:spTree>
    <p:extLst>
      <p:ext uri="{BB962C8B-B14F-4D97-AF65-F5344CB8AC3E}">
        <p14:creationId xmlns:p14="http://schemas.microsoft.com/office/powerpoint/2010/main" val="1314732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A344FEA-621B-4B81-A1B3-BC018540DB26}" type="slidenum">
              <a:rPr lang="fr-FR" smtClean="0"/>
              <a:t>4</a:t>
            </a:fld>
            <a:endParaRPr lang="fr-FR"/>
          </a:p>
        </p:txBody>
      </p:sp>
    </p:spTree>
    <p:extLst>
      <p:ext uri="{BB962C8B-B14F-4D97-AF65-F5344CB8AC3E}">
        <p14:creationId xmlns:p14="http://schemas.microsoft.com/office/powerpoint/2010/main" val="1235530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A344FEA-621B-4B81-A1B3-BC018540DB26}" type="slidenum">
              <a:rPr lang="fr-FR" smtClean="0"/>
              <a:t>7</a:t>
            </a:fld>
            <a:endParaRPr lang="fr-FR"/>
          </a:p>
        </p:txBody>
      </p:sp>
    </p:spTree>
    <p:extLst>
      <p:ext uri="{BB962C8B-B14F-4D97-AF65-F5344CB8AC3E}">
        <p14:creationId xmlns:p14="http://schemas.microsoft.com/office/powerpoint/2010/main" val="750481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A344FEA-621B-4B81-A1B3-BC018540DB26}" type="slidenum">
              <a:rPr lang="fr-FR" smtClean="0"/>
              <a:t>9</a:t>
            </a:fld>
            <a:endParaRPr lang="fr-FR"/>
          </a:p>
        </p:txBody>
      </p:sp>
    </p:spTree>
    <p:extLst>
      <p:ext uri="{BB962C8B-B14F-4D97-AF65-F5344CB8AC3E}">
        <p14:creationId xmlns:p14="http://schemas.microsoft.com/office/powerpoint/2010/main" val="145927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A344FEA-621B-4B81-A1B3-BC018540DB26}" type="slidenum">
              <a:rPr lang="fr-FR" smtClean="0"/>
              <a:t>11</a:t>
            </a:fld>
            <a:endParaRPr lang="fr-FR"/>
          </a:p>
        </p:txBody>
      </p:sp>
    </p:spTree>
    <p:extLst>
      <p:ext uri="{BB962C8B-B14F-4D97-AF65-F5344CB8AC3E}">
        <p14:creationId xmlns:p14="http://schemas.microsoft.com/office/powerpoint/2010/main" val="3168120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A344FEA-621B-4B81-A1B3-BC018540DB26}" type="slidenum">
              <a:rPr lang="fr-FR" smtClean="0"/>
              <a:t>13</a:t>
            </a:fld>
            <a:endParaRPr lang="fr-FR"/>
          </a:p>
        </p:txBody>
      </p:sp>
    </p:spTree>
    <p:extLst>
      <p:ext uri="{BB962C8B-B14F-4D97-AF65-F5344CB8AC3E}">
        <p14:creationId xmlns:p14="http://schemas.microsoft.com/office/powerpoint/2010/main" val="4100642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A344FEA-621B-4B81-A1B3-BC018540DB26}" type="slidenum">
              <a:rPr lang="fr-FR" smtClean="0"/>
              <a:t>14</a:t>
            </a:fld>
            <a:endParaRPr lang="fr-FR"/>
          </a:p>
        </p:txBody>
      </p:sp>
    </p:spTree>
    <p:extLst>
      <p:ext uri="{BB962C8B-B14F-4D97-AF65-F5344CB8AC3E}">
        <p14:creationId xmlns:p14="http://schemas.microsoft.com/office/powerpoint/2010/main" val="1337485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A344FEA-621B-4B81-A1B3-BC018540DB26}" type="slidenum">
              <a:rPr lang="fr-FR" smtClean="0"/>
              <a:t>15</a:t>
            </a:fld>
            <a:endParaRPr lang="fr-FR"/>
          </a:p>
        </p:txBody>
      </p:sp>
    </p:spTree>
    <p:extLst>
      <p:ext uri="{BB962C8B-B14F-4D97-AF65-F5344CB8AC3E}">
        <p14:creationId xmlns:p14="http://schemas.microsoft.com/office/powerpoint/2010/main" val="3477565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fr-FR"/>
              <a:t>Modifiez le style du titre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FF5FEE95-2E83-4D45-987C-F0DA7B5E64B4}" type="datetime1">
              <a:rPr lang="fr-FR" smtClean="0"/>
              <a:t>05/10/2021</a:t>
            </a:fld>
            <a:endParaRPr lang="fr-FR"/>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fr-F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52ED629-2BC0-4D25-969E-9ED78B40D7C7}" type="slidenum">
              <a:rPr lang="fr-FR" smtClean="0"/>
              <a:t>‹#›</a:t>
            </a:fld>
            <a:endParaRPr lang="fr-FR"/>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22367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F5FEE95-2E83-4D45-987C-F0DA7B5E64B4}" type="datetime1">
              <a:rPr lang="fr-FR" smtClean="0"/>
              <a:t>05/10/2021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52ED629-2BC0-4D25-969E-9ED78B40D7C7}" type="slidenum">
              <a:rPr lang="fr-FR" smtClean="0"/>
              <a:t>‹#›</a:t>
            </a:fld>
            <a:endParaRPr lang="fr-FR"/>
          </a:p>
        </p:txBody>
      </p:sp>
    </p:spTree>
    <p:extLst>
      <p:ext uri="{BB962C8B-B14F-4D97-AF65-F5344CB8AC3E}">
        <p14:creationId xmlns:p14="http://schemas.microsoft.com/office/powerpoint/2010/main" val="72227323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F5FEE95-2E83-4D45-987C-F0DA7B5E64B4}" type="datetime1">
              <a:rPr lang="fr-FR" smtClean="0"/>
              <a:t>05/10/2021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52ED629-2BC0-4D25-969E-9ED78B40D7C7}" type="slidenum">
              <a:rPr lang="fr-FR" smtClean="0"/>
              <a:t>‹#›</a:t>
            </a:fld>
            <a:endParaRPr lang="fr-FR"/>
          </a:p>
        </p:txBody>
      </p:sp>
    </p:spTree>
    <p:extLst>
      <p:ext uri="{BB962C8B-B14F-4D97-AF65-F5344CB8AC3E}">
        <p14:creationId xmlns:p14="http://schemas.microsoft.com/office/powerpoint/2010/main" val="154769708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F5FEE95-2E83-4D45-987C-F0DA7B5E64B4}" type="datetime1">
              <a:rPr lang="fr-FR" smtClean="0"/>
              <a:t>05/10/2021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52ED629-2BC0-4D25-969E-9ED78B40D7C7}" type="slidenum">
              <a:rPr lang="fr-FR" smtClean="0"/>
              <a:t>‹#›</a:t>
            </a:fld>
            <a:endParaRPr lang="fr-FR"/>
          </a:p>
        </p:txBody>
      </p:sp>
    </p:spTree>
    <p:extLst>
      <p:ext uri="{BB962C8B-B14F-4D97-AF65-F5344CB8AC3E}">
        <p14:creationId xmlns:p14="http://schemas.microsoft.com/office/powerpoint/2010/main" val="262853829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fr-FR"/>
              <a:t>Modifiez le style du titre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FF5FEE95-2E83-4D45-987C-F0DA7B5E64B4}" type="datetime1">
              <a:rPr lang="fr-FR" smtClean="0"/>
              <a:t>05/10/2021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52ED629-2BC0-4D25-969E-9ED78B40D7C7}" type="slidenum">
              <a:rPr lang="fr-FR" smtClean="0"/>
              <a:t>‹#›</a:t>
            </a:fld>
            <a:endParaRPr lang="fr-FR"/>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72649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F5FEE95-2E83-4D45-987C-F0DA7B5E64B4}" type="datetime1">
              <a:rPr lang="fr-FR" smtClean="0"/>
              <a:t>05/10/2021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C52ED629-2BC0-4D25-969E-9ED78B40D7C7}" type="slidenum">
              <a:rPr lang="fr-FR" smtClean="0"/>
              <a:t>‹#›</a:t>
            </a:fld>
            <a:endParaRPr lang="fr-FR"/>
          </a:p>
        </p:txBody>
      </p:sp>
    </p:spTree>
    <p:extLst>
      <p:ext uri="{BB962C8B-B14F-4D97-AF65-F5344CB8AC3E}">
        <p14:creationId xmlns:p14="http://schemas.microsoft.com/office/powerpoint/2010/main" val="248022581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FF5FEE95-2E83-4D45-987C-F0DA7B5E64B4}" type="datetime1">
              <a:rPr lang="fr-FR" smtClean="0"/>
              <a:t>05/10/2021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C52ED629-2BC0-4D25-969E-9ED78B40D7C7}" type="slidenum">
              <a:rPr lang="fr-FR" smtClean="0"/>
              <a:t>‹#›</a:t>
            </a:fld>
            <a:endParaRPr lang="fr-FR"/>
          </a:p>
        </p:txBody>
      </p:sp>
    </p:spTree>
    <p:extLst>
      <p:ext uri="{BB962C8B-B14F-4D97-AF65-F5344CB8AC3E}">
        <p14:creationId xmlns:p14="http://schemas.microsoft.com/office/powerpoint/2010/main" val="322317878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F5FEE95-2E83-4D45-987C-F0DA7B5E64B4}" type="datetime1">
              <a:rPr lang="fr-FR" smtClean="0"/>
              <a:t>05/10/2021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C52ED629-2BC0-4D25-969E-9ED78B40D7C7}" type="slidenum">
              <a:rPr lang="fr-FR" smtClean="0"/>
              <a:t>‹#›</a:t>
            </a:fld>
            <a:endParaRPr lang="fr-FR"/>
          </a:p>
        </p:txBody>
      </p:sp>
    </p:spTree>
    <p:extLst>
      <p:ext uri="{BB962C8B-B14F-4D97-AF65-F5344CB8AC3E}">
        <p14:creationId xmlns:p14="http://schemas.microsoft.com/office/powerpoint/2010/main" val="276702840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5FEE95-2E83-4D45-987C-F0DA7B5E64B4}" type="datetime1">
              <a:rPr lang="fr-FR" smtClean="0"/>
              <a:t>05/10/2021</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C52ED629-2BC0-4D25-969E-9ED78B40D7C7}" type="slidenum">
              <a:rPr lang="fr-FR" smtClean="0"/>
              <a:t>‹#›</a:t>
            </a:fld>
            <a:endParaRPr lang="fr-FR"/>
          </a:p>
        </p:txBody>
      </p:sp>
    </p:spTree>
    <p:extLst>
      <p:ext uri="{BB962C8B-B14F-4D97-AF65-F5344CB8AC3E}">
        <p14:creationId xmlns:p14="http://schemas.microsoft.com/office/powerpoint/2010/main" val="57564492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fr-FR"/>
              <a:t>Modifiez le style du titre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FF5FEE95-2E83-4D45-987C-F0DA7B5E64B4}" type="datetime1">
              <a:rPr lang="fr-FR" smtClean="0"/>
              <a:t>05/10/2021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C52ED629-2BC0-4D25-969E-9ED78B40D7C7}" type="slidenum">
              <a:rPr lang="fr-FR" smtClean="0"/>
              <a:t>‹#›</a:t>
            </a:fld>
            <a:endParaRPr lang="fr-FR"/>
          </a:p>
        </p:txBody>
      </p:sp>
    </p:spTree>
    <p:extLst>
      <p:ext uri="{BB962C8B-B14F-4D97-AF65-F5344CB8AC3E}">
        <p14:creationId xmlns:p14="http://schemas.microsoft.com/office/powerpoint/2010/main" val="372238090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fr-FR"/>
              <a:t>Modifiez le style du titre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FF5FEE95-2E83-4D45-987C-F0DA7B5E64B4}" type="datetime1">
              <a:rPr lang="fr-FR" smtClean="0"/>
              <a:t>05/10/2021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C52ED629-2BC0-4D25-969E-9ED78B40D7C7}" type="slidenum">
              <a:rPr lang="fr-FR" smtClean="0"/>
              <a:t>‹#›</a:t>
            </a:fld>
            <a:endParaRPr lang="fr-FR"/>
          </a:p>
        </p:txBody>
      </p:sp>
    </p:spTree>
    <p:extLst>
      <p:ext uri="{BB962C8B-B14F-4D97-AF65-F5344CB8AC3E}">
        <p14:creationId xmlns:p14="http://schemas.microsoft.com/office/powerpoint/2010/main" val="250978568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2272E"/>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FF5FEE95-2E83-4D45-987C-F0DA7B5E64B4}" type="datetime1">
              <a:rPr lang="fr-FR" smtClean="0"/>
              <a:t>05/10/2021</a:t>
            </a:fld>
            <a:endParaRPr lang="fr-FR"/>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fr-F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C52ED629-2BC0-4D25-969E-9ED78B40D7C7}" type="slidenum">
              <a:rPr lang="fr-FR" smtClean="0"/>
              <a:t>‹#›</a:t>
            </a:fld>
            <a:endParaRPr lang="fr-FR"/>
          </a:p>
        </p:txBody>
      </p:sp>
    </p:spTree>
    <p:extLst>
      <p:ext uri="{BB962C8B-B14F-4D97-AF65-F5344CB8AC3E}">
        <p14:creationId xmlns:p14="http://schemas.microsoft.com/office/powerpoint/2010/main" val="3203732049"/>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 Id="rId5" Type="http://schemas.openxmlformats.org/officeDocument/2006/relationships/image" Target="../media/image57.png"/><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8.xml"/><Relationship Id="rId5" Type="http://schemas.openxmlformats.org/officeDocument/2006/relationships/image" Target="../media/image71.png"/><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1CDB67A-DD8C-4B4F-B70E-CAFA8B9FC05F}"/>
              </a:ext>
            </a:extLst>
          </p:cNvPr>
          <p:cNvSpPr>
            <a:spLocks noGrp="1"/>
          </p:cNvSpPr>
          <p:nvPr>
            <p:ph type="subTitle" idx="1"/>
          </p:nvPr>
        </p:nvSpPr>
        <p:spPr>
          <a:xfrm>
            <a:off x="230816" y="5022933"/>
            <a:ext cx="5131645" cy="998928"/>
          </a:xfrm>
        </p:spPr>
        <p:txBody>
          <a:bodyPr>
            <a:normAutofit/>
          </a:bodyPr>
          <a:lstStyle/>
          <a:p>
            <a:pPr algn="l"/>
            <a:r>
              <a:rPr lang="fr-FR" sz="2400" dirty="0">
                <a:solidFill>
                  <a:schemeClr val="bg1">
                    <a:lumMod val="85000"/>
                  </a:schemeClr>
                </a:solidFill>
              </a:rPr>
              <a:t>Du 16 décembre 2020 au 31 aout 2021</a:t>
            </a:r>
          </a:p>
          <a:p>
            <a:pPr algn="l"/>
            <a:r>
              <a:rPr lang="fr-FR" dirty="0">
                <a:solidFill>
                  <a:schemeClr val="bg1">
                    <a:lumMod val="85000"/>
                  </a:schemeClr>
                </a:solidFill>
              </a:rPr>
              <a:t>Vladislav PITENTII</a:t>
            </a:r>
          </a:p>
        </p:txBody>
      </p:sp>
      <p:pic>
        <p:nvPicPr>
          <p:cNvPr id="5" name="Picture 4">
            <a:extLst>
              <a:ext uri="{FF2B5EF4-FFF2-40B4-BE49-F238E27FC236}">
                <a16:creationId xmlns:a16="http://schemas.microsoft.com/office/drawing/2014/main" id="{8417660D-6924-4569-BD01-3285115F9CAA}"/>
              </a:ext>
            </a:extLst>
          </p:cNvPr>
          <p:cNvPicPr>
            <a:picLocks noChangeAspect="1"/>
          </p:cNvPicPr>
          <p:nvPr/>
        </p:nvPicPr>
        <p:blipFill>
          <a:blip r:embed="rId3"/>
          <a:stretch>
            <a:fillRect/>
          </a:stretch>
        </p:blipFill>
        <p:spPr>
          <a:xfrm>
            <a:off x="10477390" y="5764015"/>
            <a:ext cx="1285714" cy="72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E040B901-4C1F-46A9-BF48-5D21FABC9F6C}"/>
              </a:ext>
            </a:extLst>
          </p:cNvPr>
          <p:cNvSpPr txBox="1"/>
          <p:nvPr/>
        </p:nvSpPr>
        <p:spPr>
          <a:xfrm>
            <a:off x="230816" y="5886896"/>
            <a:ext cx="6991350" cy="523220"/>
          </a:xfrm>
          <a:prstGeom prst="rect">
            <a:avLst/>
          </a:prstGeom>
          <a:noFill/>
        </p:spPr>
        <p:txBody>
          <a:bodyPr wrap="square" rtlCol="0">
            <a:spAutoFit/>
          </a:bodyPr>
          <a:lstStyle/>
          <a:p>
            <a:br>
              <a:rPr lang="fr-FR" sz="1400" dirty="0">
                <a:solidFill>
                  <a:schemeClr val="bg1">
                    <a:lumMod val="85000"/>
                  </a:schemeClr>
                </a:solidFill>
              </a:rPr>
            </a:br>
            <a:r>
              <a:rPr lang="fr-FR" sz="1400" dirty="0">
                <a:solidFill>
                  <a:schemeClr val="bg1">
                    <a:lumMod val="85000"/>
                  </a:schemeClr>
                </a:solidFill>
              </a:rPr>
              <a:t>Centre de formation : AFPA, Paris Politzer 75012</a:t>
            </a:r>
          </a:p>
        </p:txBody>
      </p:sp>
      <p:sp>
        <p:nvSpPr>
          <p:cNvPr id="6" name="TextBox 5">
            <a:extLst>
              <a:ext uri="{FF2B5EF4-FFF2-40B4-BE49-F238E27FC236}">
                <a16:creationId xmlns:a16="http://schemas.microsoft.com/office/drawing/2014/main" id="{028E6F3A-77A9-4756-9903-0D811694D51B}"/>
              </a:ext>
            </a:extLst>
          </p:cNvPr>
          <p:cNvSpPr txBox="1"/>
          <p:nvPr/>
        </p:nvSpPr>
        <p:spPr>
          <a:xfrm>
            <a:off x="2842054" y="2563097"/>
            <a:ext cx="6507892" cy="769441"/>
          </a:xfrm>
          <a:prstGeom prst="rect">
            <a:avLst/>
          </a:prstGeom>
          <a:noFill/>
        </p:spPr>
        <p:txBody>
          <a:bodyPr wrap="square" rtlCol="0">
            <a:spAutoFit/>
          </a:bodyPr>
          <a:lstStyle/>
          <a:p>
            <a:pPr algn="ctr"/>
            <a:r>
              <a:rPr lang="fr-FR" sz="4400" b="1" dirty="0">
                <a:solidFill>
                  <a:schemeClr val="accent2">
                    <a:lumMod val="60000"/>
                    <a:lumOff val="40000"/>
                  </a:schemeClr>
                </a:solidFill>
                <a:latin typeface="Century Schoolbook" panose="02040604050505020304" pitchFamily="18" charset="0"/>
              </a:rPr>
              <a:t>Rapport de stage</a:t>
            </a:r>
            <a:endParaRPr lang="ru-RU" sz="4400" b="1" dirty="0"/>
          </a:p>
        </p:txBody>
      </p:sp>
      <p:sp>
        <p:nvSpPr>
          <p:cNvPr id="9" name="TextBox 8">
            <a:extLst>
              <a:ext uri="{FF2B5EF4-FFF2-40B4-BE49-F238E27FC236}">
                <a16:creationId xmlns:a16="http://schemas.microsoft.com/office/drawing/2014/main" id="{2598ADB4-ACB4-46ED-8373-B408DFF3649B}"/>
              </a:ext>
            </a:extLst>
          </p:cNvPr>
          <p:cNvSpPr txBox="1"/>
          <p:nvPr/>
        </p:nvSpPr>
        <p:spPr>
          <a:xfrm>
            <a:off x="230816" y="3332538"/>
            <a:ext cx="11532287" cy="523220"/>
          </a:xfrm>
          <a:prstGeom prst="rect">
            <a:avLst/>
          </a:prstGeom>
          <a:noFill/>
        </p:spPr>
        <p:txBody>
          <a:bodyPr wrap="square" rtlCol="0">
            <a:spAutoFit/>
          </a:bodyPr>
          <a:lstStyle/>
          <a:p>
            <a:pPr algn="ctr"/>
            <a:r>
              <a:rPr lang="fr-FR" sz="2800" b="1" dirty="0">
                <a:solidFill>
                  <a:schemeClr val="accent2">
                    <a:lumMod val="60000"/>
                    <a:lumOff val="40000"/>
                  </a:schemeClr>
                </a:solidFill>
                <a:latin typeface="Century Schoolbook" panose="02040604050505020304" pitchFamily="18" charset="0"/>
              </a:rPr>
              <a:t>Concepteur Développeur d</a:t>
            </a:r>
            <a:r>
              <a:rPr lang="en-US" sz="2800" b="1" dirty="0">
                <a:solidFill>
                  <a:schemeClr val="accent2">
                    <a:lumMod val="60000"/>
                    <a:lumOff val="40000"/>
                  </a:schemeClr>
                </a:solidFill>
                <a:latin typeface="Century Schoolbook" panose="02040604050505020304" pitchFamily="18" charset="0"/>
              </a:rPr>
              <a:t>’</a:t>
            </a:r>
            <a:r>
              <a:rPr lang="fr-FR" sz="2800" b="1" dirty="0">
                <a:solidFill>
                  <a:schemeClr val="accent2">
                    <a:lumMod val="60000"/>
                    <a:lumOff val="40000"/>
                  </a:schemeClr>
                </a:solidFill>
                <a:latin typeface="Century Schoolbook" panose="02040604050505020304" pitchFamily="18" charset="0"/>
              </a:rPr>
              <a:t>Applications</a:t>
            </a:r>
            <a:endParaRPr lang="ru-RU" sz="2800" b="1" dirty="0"/>
          </a:p>
        </p:txBody>
      </p:sp>
    </p:spTree>
    <p:extLst>
      <p:ext uri="{BB962C8B-B14F-4D97-AF65-F5344CB8AC3E}">
        <p14:creationId xmlns:p14="http://schemas.microsoft.com/office/powerpoint/2010/main" val="3884817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fr-FR" sz="4800" cap="none" dirty="0">
                <a:solidFill>
                  <a:schemeClr val="accent2">
                    <a:lumMod val="60000"/>
                    <a:lumOff val="40000"/>
                  </a:schemeClr>
                </a:solidFill>
                <a:latin typeface="Century Schoolbook" panose="02040604050505020304" pitchFamily="18" charset="0"/>
              </a:rPr>
              <a:t>Apprentisage</a:t>
            </a:r>
          </a:p>
        </p:txBody>
      </p:sp>
      <p:sp>
        <p:nvSpPr>
          <p:cNvPr id="4" name="Slide Number Placeholder 3">
            <a:extLst>
              <a:ext uri="{FF2B5EF4-FFF2-40B4-BE49-F238E27FC236}">
                <a16:creationId xmlns:a16="http://schemas.microsoft.com/office/drawing/2014/main" id="{62C36B28-F11C-446A-8A4E-CB4DEDA415C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10</a:t>
            </a:r>
          </a:p>
        </p:txBody>
      </p:sp>
    </p:spTree>
    <p:extLst>
      <p:ext uri="{BB962C8B-B14F-4D97-AF65-F5344CB8AC3E}">
        <p14:creationId xmlns:p14="http://schemas.microsoft.com/office/powerpoint/2010/main" val="1673872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C9263-670C-4D20-991E-E33F630D0FB9}"/>
              </a:ext>
            </a:extLst>
          </p:cNvPr>
          <p:cNvSpPr>
            <a:spLocks noGrp="1"/>
          </p:cNvSpPr>
          <p:nvPr>
            <p:ph type="title"/>
          </p:nvPr>
        </p:nvSpPr>
        <p:spPr/>
        <p:txBody>
          <a:bodyPr/>
          <a:lstStyle/>
          <a:p>
            <a:r>
              <a:rPr lang="fr-FR" dirty="0">
                <a:solidFill>
                  <a:schemeClr val="accent2">
                    <a:lumMod val="60000"/>
                    <a:lumOff val="40000"/>
                  </a:schemeClr>
                </a:solidFill>
              </a:rPr>
              <a:t>Spring Boot et Angular</a:t>
            </a:r>
          </a:p>
        </p:txBody>
      </p:sp>
      <p:sp>
        <p:nvSpPr>
          <p:cNvPr id="3" name="Content Placeholder 2">
            <a:extLst>
              <a:ext uri="{FF2B5EF4-FFF2-40B4-BE49-F238E27FC236}">
                <a16:creationId xmlns:a16="http://schemas.microsoft.com/office/drawing/2014/main" id="{49BD936F-7CD7-416F-B4C6-63BF41F4D114}"/>
              </a:ext>
            </a:extLst>
          </p:cNvPr>
          <p:cNvSpPr>
            <a:spLocks noGrp="1"/>
          </p:cNvSpPr>
          <p:nvPr>
            <p:ph idx="1"/>
          </p:nvPr>
        </p:nvSpPr>
        <p:spPr>
          <a:xfrm>
            <a:off x="1143000" y="1871330"/>
            <a:ext cx="9791700" cy="4234830"/>
          </a:xfrm>
        </p:spPr>
        <p:txBody>
          <a:bodyPr>
            <a:normAutofit/>
          </a:bodyPr>
          <a:lstStyle/>
          <a:p>
            <a:pPr marL="45720" indent="0" algn="just">
              <a:buNone/>
            </a:pPr>
            <a:r>
              <a:rPr lang="fr-FR" dirty="0">
                <a:solidFill>
                  <a:schemeClr val="bg1">
                    <a:lumMod val="85000"/>
                  </a:schemeClr>
                </a:solidFill>
              </a:rPr>
              <a:t>J'ai passé les trois premières semaines à me familiariser avec </a:t>
            </a:r>
            <a:r>
              <a:rPr lang="fr-FR" dirty="0" err="1">
                <a:solidFill>
                  <a:schemeClr val="bg1">
                    <a:lumMod val="85000"/>
                  </a:schemeClr>
                </a:solidFill>
              </a:rPr>
              <a:t>springboot</a:t>
            </a:r>
            <a:r>
              <a:rPr lang="fr-FR" dirty="0">
                <a:solidFill>
                  <a:schemeClr val="bg1">
                    <a:lumMod val="85000"/>
                  </a:schemeClr>
                </a:solidFill>
              </a:rPr>
              <a:t> et le </a:t>
            </a:r>
            <a:r>
              <a:rPr lang="fr-FR" dirty="0" err="1">
                <a:solidFill>
                  <a:schemeClr val="bg1">
                    <a:lumMod val="85000"/>
                  </a:schemeClr>
                </a:solidFill>
              </a:rPr>
              <a:t>framework</a:t>
            </a:r>
            <a:r>
              <a:rPr lang="fr-FR" dirty="0">
                <a:solidFill>
                  <a:schemeClr val="bg1">
                    <a:lumMod val="85000"/>
                  </a:schemeClr>
                </a:solidFill>
              </a:rPr>
              <a:t> Angular. J'ai lu beaucoup de documentation pour comprendre comment chacun d'eux fonctionne indépendamment et comment les faire fonctionner ensemble. La documentation facile à comprendre, les exemples et les guides disponibles sur le web m'ont beaucoup aidé à créer ce projet. </a:t>
            </a:r>
          </a:p>
          <a:p>
            <a:r>
              <a:rPr lang="fr-FR" dirty="0">
                <a:solidFill>
                  <a:schemeClr val="bg1">
                    <a:lumMod val="85000"/>
                  </a:schemeClr>
                </a:solidFill>
              </a:rPr>
              <a:t>la meilleure façon de mapper les entités</a:t>
            </a:r>
          </a:p>
          <a:p>
            <a:r>
              <a:rPr lang="fr-FR" dirty="0">
                <a:solidFill>
                  <a:schemeClr val="bg1">
                    <a:lumMod val="85000"/>
                  </a:schemeClr>
                </a:solidFill>
              </a:rPr>
              <a:t>transfert de la logique aux services</a:t>
            </a:r>
          </a:p>
          <a:p>
            <a:r>
              <a:rPr lang="fr-FR" dirty="0">
                <a:solidFill>
                  <a:schemeClr val="bg1">
                    <a:lumMod val="85000"/>
                  </a:schemeClr>
                </a:solidFill>
              </a:rPr>
              <a:t>traitement des exceptions et des réponses api</a:t>
            </a:r>
          </a:p>
          <a:p>
            <a:r>
              <a:rPr lang="fr-FR" dirty="0">
                <a:solidFill>
                  <a:schemeClr val="bg1">
                    <a:lumMod val="85000"/>
                  </a:schemeClr>
                </a:solidFill>
              </a:rPr>
              <a:t>observables </a:t>
            </a:r>
            <a:r>
              <a:rPr lang="fr-FR" dirty="0" err="1">
                <a:solidFill>
                  <a:schemeClr val="bg1">
                    <a:lumMod val="85000"/>
                  </a:schemeClr>
                </a:solidFill>
              </a:rPr>
              <a:t>rxjs</a:t>
            </a:r>
            <a:endParaRPr lang="fr-FR" dirty="0">
              <a:solidFill>
                <a:schemeClr val="bg1">
                  <a:lumMod val="85000"/>
                </a:schemeClr>
              </a:solidFill>
            </a:endParaRPr>
          </a:p>
        </p:txBody>
      </p:sp>
      <p:sp>
        <p:nvSpPr>
          <p:cNvPr id="5" name="Slide Number Placeholder 3">
            <a:extLst>
              <a:ext uri="{FF2B5EF4-FFF2-40B4-BE49-F238E27FC236}">
                <a16:creationId xmlns:a16="http://schemas.microsoft.com/office/drawing/2014/main" id="{67D54671-C790-4441-AD91-2772EA48DF80}"/>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11</a:t>
            </a:r>
          </a:p>
        </p:txBody>
      </p:sp>
    </p:spTree>
    <p:extLst>
      <p:ext uri="{BB962C8B-B14F-4D97-AF65-F5344CB8AC3E}">
        <p14:creationId xmlns:p14="http://schemas.microsoft.com/office/powerpoint/2010/main" val="3451861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fr-FR" sz="4800" cap="none" dirty="0" err="1">
                <a:solidFill>
                  <a:schemeClr val="accent2">
                    <a:lumMod val="60000"/>
                    <a:lumOff val="40000"/>
                  </a:schemeClr>
                </a:solidFill>
                <a:latin typeface="Century Schoolbook" panose="02040604050505020304" pitchFamily="18" charset="0"/>
              </a:rPr>
              <a:t>Concéption</a:t>
            </a:r>
            <a:endParaRPr lang="fr-FR" sz="4800" cap="none" dirty="0">
              <a:solidFill>
                <a:schemeClr val="accent2">
                  <a:lumMod val="60000"/>
                  <a:lumOff val="40000"/>
                </a:schemeClr>
              </a:solidFill>
              <a:latin typeface="Century Schoolbook" panose="02040604050505020304" pitchFamily="18" charset="0"/>
            </a:endParaRPr>
          </a:p>
        </p:txBody>
      </p:sp>
      <p:sp>
        <p:nvSpPr>
          <p:cNvPr id="4" name="Slide Number Placeholder 3">
            <a:extLst>
              <a:ext uri="{FF2B5EF4-FFF2-40B4-BE49-F238E27FC236}">
                <a16:creationId xmlns:a16="http://schemas.microsoft.com/office/drawing/2014/main" id="{62C36B28-F11C-446A-8A4E-CB4DEDA415C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12</a:t>
            </a:r>
          </a:p>
        </p:txBody>
      </p:sp>
    </p:spTree>
    <p:extLst>
      <p:ext uri="{BB962C8B-B14F-4D97-AF65-F5344CB8AC3E}">
        <p14:creationId xmlns:p14="http://schemas.microsoft.com/office/powerpoint/2010/main" val="2831159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 name="Rectangle à coins arrondis 58" descr="Angular"/>
          <p:cNvSpPr/>
          <p:nvPr/>
        </p:nvSpPr>
        <p:spPr>
          <a:xfrm>
            <a:off x="498141" y="4059154"/>
            <a:ext cx="6607940" cy="2164674"/>
          </a:xfrm>
          <a:prstGeom prst="roundRect">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Rectangle à coins arrondis 105"/>
          <p:cNvSpPr/>
          <p:nvPr/>
        </p:nvSpPr>
        <p:spPr>
          <a:xfrm>
            <a:off x="7937856" y="936414"/>
            <a:ext cx="3018468" cy="5287414"/>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7DCCDD8B-FEB2-4BEA-ABB1-B01F1837C3C4}"/>
              </a:ext>
            </a:extLst>
          </p:cNvPr>
          <p:cNvSpPr>
            <a:spLocks noGrp="1"/>
          </p:cNvSpPr>
          <p:nvPr>
            <p:ph type="title"/>
          </p:nvPr>
        </p:nvSpPr>
        <p:spPr>
          <a:xfrm>
            <a:off x="695744" y="470380"/>
            <a:ext cx="10322776" cy="398789"/>
          </a:xfrm>
        </p:spPr>
        <p:txBody>
          <a:bodyPr>
            <a:normAutofit fontScale="90000"/>
          </a:bodyPr>
          <a:lstStyle/>
          <a:p>
            <a:r>
              <a:rPr lang="fr-FR" dirty="0">
                <a:solidFill>
                  <a:schemeClr val="accent2">
                    <a:lumMod val="60000"/>
                    <a:lumOff val="40000"/>
                  </a:schemeClr>
                </a:solidFill>
              </a:rPr>
              <a:t>Architecture</a:t>
            </a:r>
          </a:p>
        </p:txBody>
      </p:sp>
      <p:pic>
        <p:nvPicPr>
          <p:cNvPr id="21" name="Content Placeholder 8" descr="Database">
            <a:extLst>
              <a:ext uri="{FF2B5EF4-FFF2-40B4-BE49-F238E27FC236}">
                <a16:creationId xmlns:a16="http://schemas.microsoft.com/office/drawing/2014/main" id="{DCB89EA9-CDFD-461D-8AFE-589B97D346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87508" y="5480625"/>
            <a:ext cx="426575" cy="365778"/>
          </a:xfrm>
          <a:prstGeom prst="rect">
            <a:avLst/>
          </a:prstGeom>
        </p:spPr>
      </p:pic>
      <p:sp>
        <p:nvSpPr>
          <p:cNvPr id="24" name="Rectangle: Rounded Corners 23">
            <a:extLst>
              <a:ext uri="{FF2B5EF4-FFF2-40B4-BE49-F238E27FC236}">
                <a16:creationId xmlns:a16="http://schemas.microsoft.com/office/drawing/2014/main" id="{D8E5A6F8-CC44-48CB-AE9F-B11804FDF7DD}"/>
              </a:ext>
            </a:extLst>
          </p:cNvPr>
          <p:cNvSpPr/>
          <p:nvPr/>
        </p:nvSpPr>
        <p:spPr>
          <a:xfrm>
            <a:off x="8716900" y="2043576"/>
            <a:ext cx="1080000" cy="1828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85000"/>
                  </a:schemeClr>
                </a:solidFill>
              </a:rPr>
              <a:t>Controllers</a:t>
            </a:r>
          </a:p>
        </p:txBody>
      </p:sp>
      <p:sp>
        <p:nvSpPr>
          <p:cNvPr id="25" name="Rectangle: Rounded Corners 24">
            <a:extLst>
              <a:ext uri="{FF2B5EF4-FFF2-40B4-BE49-F238E27FC236}">
                <a16:creationId xmlns:a16="http://schemas.microsoft.com/office/drawing/2014/main" id="{B642F7D8-B369-4105-9619-9816ACCCE7C5}"/>
              </a:ext>
            </a:extLst>
          </p:cNvPr>
          <p:cNvSpPr/>
          <p:nvPr/>
        </p:nvSpPr>
        <p:spPr>
          <a:xfrm>
            <a:off x="8811998" y="4623938"/>
            <a:ext cx="1080000" cy="1916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85000"/>
                  </a:schemeClr>
                </a:solidFill>
              </a:rPr>
              <a:t>Entities</a:t>
            </a:r>
          </a:p>
        </p:txBody>
      </p:sp>
      <p:sp>
        <p:nvSpPr>
          <p:cNvPr id="26" name="Rectangle: Rounded Corners 25">
            <a:extLst>
              <a:ext uri="{FF2B5EF4-FFF2-40B4-BE49-F238E27FC236}">
                <a16:creationId xmlns:a16="http://schemas.microsoft.com/office/drawing/2014/main" id="{57875CFC-A968-4D8C-BDB8-7AC522A4723E}"/>
              </a:ext>
            </a:extLst>
          </p:cNvPr>
          <p:cNvSpPr/>
          <p:nvPr/>
        </p:nvSpPr>
        <p:spPr>
          <a:xfrm>
            <a:off x="8789530" y="2966551"/>
            <a:ext cx="1080000" cy="1916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85000"/>
                  </a:schemeClr>
                </a:solidFill>
              </a:rPr>
              <a:t>Services</a:t>
            </a:r>
          </a:p>
        </p:txBody>
      </p:sp>
      <p:sp>
        <p:nvSpPr>
          <p:cNvPr id="27" name="TextBox 26">
            <a:extLst>
              <a:ext uri="{FF2B5EF4-FFF2-40B4-BE49-F238E27FC236}">
                <a16:creationId xmlns:a16="http://schemas.microsoft.com/office/drawing/2014/main" id="{71391783-9FEF-4E91-B554-AB698BB7AECD}"/>
              </a:ext>
            </a:extLst>
          </p:cNvPr>
          <p:cNvSpPr txBox="1"/>
          <p:nvPr/>
        </p:nvSpPr>
        <p:spPr>
          <a:xfrm>
            <a:off x="9410492" y="5540403"/>
            <a:ext cx="567506" cy="246221"/>
          </a:xfrm>
          <a:prstGeom prst="rect">
            <a:avLst/>
          </a:prstGeom>
          <a:noFill/>
        </p:spPr>
        <p:txBody>
          <a:bodyPr wrap="square" rtlCol="0">
            <a:spAutoFit/>
          </a:bodyPr>
          <a:lstStyle/>
          <a:p>
            <a:r>
              <a:rPr lang="fr-FR" sz="1000" b="1" dirty="0">
                <a:solidFill>
                  <a:schemeClr val="bg1">
                    <a:lumMod val="85000"/>
                  </a:schemeClr>
                </a:solidFill>
              </a:rPr>
              <a:t>BDD</a:t>
            </a:r>
          </a:p>
        </p:txBody>
      </p:sp>
      <p:sp>
        <p:nvSpPr>
          <p:cNvPr id="56" name="Rectangle: Rounded Corners 24">
            <a:extLst>
              <a:ext uri="{FF2B5EF4-FFF2-40B4-BE49-F238E27FC236}">
                <a16:creationId xmlns:a16="http://schemas.microsoft.com/office/drawing/2014/main" id="{B642F7D8-B369-4105-9619-9816ACCCE7C5}"/>
              </a:ext>
            </a:extLst>
          </p:cNvPr>
          <p:cNvSpPr/>
          <p:nvPr/>
        </p:nvSpPr>
        <p:spPr>
          <a:xfrm>
            <a:off x="8795795" y="3739916"/>
            <a:ext cx="1080000" cy="1916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85000"/>
                  </a:schemeClr>
                </a:solidFill>
              </a:rPr>
              <a:t>Repositories</a:t>
            </a:r>
          </a:p>
        </p:txBody>
      </p:sp>
      <p:sp>
        <p:nvSpPr>
          <p:cNvPr id="37" name="Rectangle à coins arrondis 36"/>
          <p:cNvSpPr/>
          <p:nvPr/>
        </p:nvSpPr>
        <p:spPr>
          <a:xfrm>
            <a:off x="690892" y="2322733"/>
            <a:ext cx="1318055" cy="739649"/>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Navigateur</a:t>
            </a:r>
          </a:p>
        </p:txBody>
      </p:sp>
      <p:sp>
        <p:nvSpPr>
          <p:cNvPr id="40" name="Rectangle à coins arrondis 39"/>
          <p:cNvSpPr/>
          <p:nvPr/>
        </p:nvSpPr>
        <p:spPr>
          <a:xfrm>
            <a:off x="656489" y="4444166"/>
            <a:ext cx="1386862" cy="1530835"/>
          </a:xfrm>
          <a:prstGeom prst="roundRect">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View Te</a:t>
            </a:r>
            <a:r>
              <a:rPr lang="en-US" dirty="0"/>
              <a:t>mplate</a:t>
            </a:r>
            <a:endParaRPr lang="fr-FR" dirty="0"/>
          </a:p>
        </p:txBody>
      </p:sp>
      <p:sp>
        <p:nvSpPr>
          <p:cNvPr id="42" name="Rectangle à coins arrondis 41"/>
          <p:cNvSpPr/>
          <p:nvPr/>
        </p:nvSpPr>
        <p:spPr>
          <a:xfrm>
            <a:off x="2311121" y="4443399"/>
            <a:ext cx="1492581" cy="570858"/>
          </a:xfrm>
          <a:prstGeom prst="roundRect">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Components</a:t>
            </a:r>
          </a:p>
        </p:txBody>
      </p:sp>
      <p:sp>
        <p:nvSpPr>
          <p:cNvPr id="48" name="Rectangle à coins arrondis 47"/>
          <p:cNvSpPr/>
          <p:nvPr/>
        </p:nvSpPr>
        <p:spPr>
          <a:xfrm>
            <a:off x="4102777" y="4443399"/>
            <a:ext cx="1105332" cy="1531602"/>
          </a:xfrm>
          <a:prstGeom prst="roundRect">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Services</a:t>
            </a:r>
          </a:p>
        </p:txBody>
      </p:sp>
      <p:sp>
        <p:nvSpPr>
          <p:cNvPr id="51" name="Rectangle à coins arrondis 50"/>
          <p:cNvSpPr/>
          <p:nvPr/>
        </p:nvSpPr>
        <p:spPr>
          <a:xfrm>
            <a:off x="2304798" y="5491597"/>
            <a:ext cx="1492580" cy="526533"/>
          </a:xfrm>
          <a:prstGeom prst="roundRect">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85000"/>
                  </a:schemeClr>
                </a:solidFill>
              </a:rPr>
              <a:t>Interfaces</a:t>
            </a:r>
            <a:endParaRPr lang="fr-FR" dirty="0">
              <a:solidFill>
                <a:schemeClr val="bg1">
                  <a:lumMod val="85000"/>
                </a:schemeClr>
              </a:solidFill>
            </a:endParaRPr>
          </a:p>
        </p:txBody>
      </p:sp>
      <p:sp>
        <p:nvSpPr>
          <p:cNvPr id="73" name="Rectangle à coins arrondis 72"/>
          <p:cNvSpPr/>
          <p:nvPr/>
        </p:nvSpPr>
        <p:spPr>
          <a:xfrm>
            <a:off x="5478445" y="4443399"/>
            <a:ext cx="1386862" cy="1531602"/>
          </a:xfrm>
          <a:prstGeom prst="roundRect">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85000"/>
                  </a:schemeClr>
                </a:solidFill>
              </a:rPr>
              <a:t>Interceptor</a:t>
            </a:r>
            <a:endParaRPr lang="fr-FR" dirty="0">
              <a:solidFill>
                <a:schemeClr val="bg1">
                  <a:lumMod val="85000"/>
                </a:schemeClr>
              </a:solidFill>
            </a:endParaRPr>
          </a:p>
        </p:txBody>
      </p:sp>
      <p:cxnSp>
        <p:nvCxnSpPr>
          <p:cNvPr id="62" name="Connecteur droit avec flèche 61"/>
          <p:cNvCxnSpPr>
            <a:cxnSpLocks/>
          </p:cNvCxnSpPr>
          <p:nvPr/>
        </p:nvCxnSpPr>
        <p:spPr>
          <a:xfrm>
            <a:off x="2043351" y="4719770"/>
            <a:ext cx="242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cxnSpLocks/>
            <a:stCxn id="42" idx="2"/>
            <a:endCxn id="51" idx="0"/>
          </p:cNvCxnSpPr>
          <p:nvPr/>
        </p:nvCxnSpPr>
        <p:spPr>
          <a:xfrm flipH="1">
            <a:off x="3051088" y="5014257"/>
            <a:ext cx="6324" cy="4773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Connecteur droit avec flèche 80"/>
          <p:cNvCxnSpPr>
            <a:cxnSpLocks/>
          </p:cNvCxnSpPr>
          <p:nvPr/>
        </p:nvCxnSpPr>
        <p:spPr>
          <a:xfrm>
            <a:off x="3802111" y="4704366"/>
            <a:ext cx="347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p:cNvCxnSpPr>
            <a:cxnSpLocks/>
            <a:stCxn id="48" idx="3"/>
            <a:endCxn id="73" idx="1"/>
          </p:cNvCxnSpPr>
          <p:nvPr/>
        </p:nvCxnSpPr>
        <p:spPr>
          <a:xfrm>
            <a:off x="5208109" y="5209200"/>
            <a:ext cx="2703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p:cNvCxnSpPr>
            <a:cxnSpLocks/>
            <a:stCxn id="37" idx="2"/>
          </p:cNvCxnSpPr>
          <p:nvPr/>
        </p:nvCxnSpPr>
        <p:spPr>
          <a:xfrm flipH="1">
            <a:off x="1315516" y="3062382"/>
            <a:ext cx="34404" cy="1501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Connecteur droit avec flèche 100"/>
          <p:cNvCxnSpPr>
            <a:cxnSpLocks/>
          </p:cNvCxnSpPr>
          <p:nvPr/>
        </p:nvCxnSpPr>
        <p:spPr>
          <a:xfrm flipV="1">
            <a:off x="6815210" y="1307169"/>
            <a:ext cx="1899762" cy="3222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p:cNvCxnSpPr>
            <a:cxnSpLocks/>
          </p:cNvCxnSpPr>
          <p:nvPr/>
        </p:nvCxnSpPr>
        <p:spPr>
          <a:xfrm flipH="1">
            <a:off x="6905176" y="1438156"/>
            <a:ext cx="1884354" cy="3193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53">
            <a:extLst>
              <a:ext uri="{FF2B5EF4-FFF2-40B4-BE49-F238E27FC236}">
                <a16:creationId xmlns:a16="http://schemas.microsoft.com/office/drawing/2014/main" id="{80C3B9B2-C914-4E22-BC92-3B0097E51B7B}"/>
              </a:ext>
            </a:extLst>
          </p:cNvPr>
          <p:cNvCxnSpPr>
            <a:cxnSpLocks/>
          </p:cNvCxnSpPr>
          <p:nvPr/>
        </p:nvCxnSpPr>
        <p:spPr>
          <a:xfrm flipV="1">
            <a:off x="9256624" y="2350884"/>
            <a:ext cx="0" cy="5367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51">
            <a:extLst>
              <a:ext uri="{FF2B5EF4-FFF2-40B4-BE49-F238E27FC236}">
                <a16:creationId xmlns:a16="http://schemas.microsoft.com/office/drawing/2014/main" id="{FD6CE13B-F633-41D3-BA55-B9995637C3F5}"/>
              </a:ext>
            </a:extLst>
          </p:cNvPr>
          <p:cNvCxnSpPr>
            <a:cxnSpLocks/>
          </p:cNvCxnSpPr>
          <p:nvPr/>
        </p:nvCxnSpPr>
        <p:spPr>
          <a:xfrm flipH="1">
            <a:off x="9340879" y="2350884"/>
            <a:ext cx="7708" cy="5544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94DA6FC-88FF-43B5-85AE-DAC13702F056}"/>
              </a:ext>
            </a:extLst>
          </p:cNvPr>
          <p:cNvCxnSpPr>
            <a:cxnSpLocks/>
          </p:cNvCxnSpPr>
          <p:nvPr/>
        </p:nvCxnSpPr>
        <p:spPr>
          <a:xfrm flipH="1">
            <a:off x="5208109" y="5321643"/>
            <a:ext cx="2703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6225067A-1A25-4A46-A88C-616624DEA8B5}"/>
              </a:ext>
            </a:extLst>
          </p:cNvPr>
          <p:cNvSpPr/>
          <p:nvPr/>
        </p:nvSpPr>
        <p:spPr>
          <a:xfrm>
            <a:off x="8729435" y="1215755"/>
            <a:ext cx="1080000" cy="1828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85000"/>
                  </a:schemeClr>
                </a:solidFill>
              </a:rPr>
              <a:t>Request Filter</a:t>
            </a:r>
          </a:p>
        </p:txBody>
      </p:sp>
      <p:cxnSp>
        <p:nvCxnSpPr>
          <p:cNvPr id="65" name="Straight Arrow Connector 53">
            <a:extLst>
              <a:ext uri="{FF2B5EF4-FFF2-40B4-BE49-F238E27FC236}">
                <a16:creationId xmlns:a16="http://schemas.microsoft.com/office/drawing/2014/main" id="{29BD6C5B-F48B-4FD3-9FDF-9C6CED422657}"/>
              </a:ext>
            </a:extLst>
          </p:cNvPr>
          <p:cNvCxnSpPr>
            <a:cxnSpLocks/>
          </p:cNvCxnSpPr>
          <p:nvPr/>
        </p:nvCxnSpPr>
        <p:spPr>
          <a:xfrm flipV="1">
            <a:off x="9260478" y="1438156"/>
            <a:ext cx="0" cy="5367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51">
            <a:extLst>
              <a:ext uri="{FF2B5EF4-FFF2-40B4-BE49-F238E27FC236}">
                <a16:creationId xmlns:a16="http://schemas.microsoft.com/office/drawing/2014/main" id="{68236EE5-2640-48C9-9E31-04E69838F705}"/>
              </a:ext>
            </a:extLst>
          </p:cNvPr>
          <p:cNvCxnSpPr>
            <a:cxnSpLocks/>
          </p:cNvCxnSpPr>
          <p:nvPr/>
        </p:nvCxnSpPr>
        <p:spPr>
          <a:xfrm flipH="1">
            <a:off x="9344733" y="1438156"/>
            <a:ext cx="7708" cy="5544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53">
            <a:extLst>
              <a:ext uri="{FF2B5EF4-FFF2-40B4-BE49-F238E27FC236}">
                <a16:creationId xmlns:a16="http://schemas.microsoft.com/office/drawing/2014/main" id="{95FFAFCF-1F05-4B6B-9852-F2D87BA04DB3}"/>
              </a:ext>
            </a:extLst>
          </p:cNvPr>
          <p:cNvCxnSpPr>
            <a:cxnSpLocks/>
          </p:cNvCxnSpPr>
          <p:nvPr/>
        </p:nvCxnSpPr>
        <p:spPr>
          <a:xfrm flipV="1">
            <a:off x="9260478" y="3185469"/>
            <a:ext cx="0" cy="5367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51">
            <a:extLst>
              <a:ext uri="{FF2B5EF4-FFF2-40B4-BE49-F238E27FC236}">
                <a16:creationId xmlns:a16="http://schemas.microsoft.com/office/drawing/2014/main" id="{84344B97-7966-408E-A724-9F5C7B80B118}"/>
              </a:ext>
            </a:extLst>
          </p:cNvPr>
          <p:cNvCxnSpPr>
            <a:cxnSpLocks/>
          </p:cNvCxnSpPr>
          <p:nvPr/>
        </p:nvCxnSpPr>
        <p:spPr>
          <a:xfrm flipH="1">
            <a:off x="9344733" y="3185469"/>
            <a:ext cx="7708" cy="5544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53">
            <a:extLst>
              <a:ext uri="{FF2B5EF4-FFF2-40B4-BE49-F238E27FC236}">
                <a16:creationId xmlns:a16="http://schemas.microsoft.com/office/drawing/2014/main" id="{6FE87930-ECE0-42B1-93FA-389B82838B6A}"/>
              </a:ext>
            </a:extLst>
          </p:cNvPr>
          <p:cNvCxnSpPr>
            <a:cxnSpLocks/>
          </p:cNvCxnSpPr>
          <p:nvPr/>
        </p:nvCxnSpPr>
        <p:spPr>
          <a:xfrm flipV="1">
            <a:off x="9260478" y="3992595"/>
            <a:ext cx="0" cy="5367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51">
            <a:extLst>
              <a:ext uri="{FF2B5EF4-FFF2-40B4-BE49-F238E27FC236}">
                <a16:creationId xmlns:a16="http://schemas.microsoft.com/office/drawing/2014/main" id="{9D0C1486-ACA1-46A9-9CFF-B70C7ADE640A}"/>
              </a:ext>
            </a:extLst>
          </p:cNvPr>
          <p:cNvCxnSpPr>
            <a:cxnSpLocks/>
          </p:cNvCxnSpPr>
          <p:nvPr/>
        </p:nvCxnSpPr>
        <p:spPr>
          <a:xfrm flipH="1">
            <a:off x="9344733" y="3992595"/>
            <a:ext cx="7708" cy="5544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53">
            <a:extLst>
              <a:ext uri="{FF2B5EF4-FFF2-40B4-BE49-F238E27FC236}">
                <a16:creationId xmlns:a16="http://schemas.microsoft.com/office/drawing/2014/main" id="{80100D3C-6B04-40AC-8E89-A6E84EAF00D9}"/>
              </a:ext>
            </a:extLst>
          </p:cNvPr>
          <p:cNvCxnSpPr>
            <a:cxnSpLocks/>
          </p:cNvCxnSpPr>
          <p:nvPr/>
        </p:nvCxnSpPr>
        <p:spPr>
          <a:xfrm flipV="1">
            <a:off x="9264332" y="4882846"/>
            <a:ext cx="0" cy="5367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51">
            <a:extLst>
              <a:ext uri="{FF2B5EF4-FFF2-40B4-BE49-F238E27FC236}">
                <a16:creationId xmlns:a16="http://schemas.microsoft.com/office/drawing/2014/main" id="{35E80529-C3A2-4DDF-8F0B-145503918253}"/>
              </a:ext>
            </a:extLst>
          </p:cNvPr>
          <p:cNvCxnSpPr>
            <a:cxnSpLocks/>
          </p:cNvCxnSpPr>
          <p:nvPr/>
        </p:nvCxnSpPr>
        <p:spPr>
          <a:xfrm flipH="1">
            <a:off x="9348587" y="4882846"/>
            <a:ext cx="7708" cy="5544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Slide Number Placeholder 3">
            <a:extLst>
              <a:ext uri="{FF2B5EF4-FFF2-40B4-BE49-F238E27FC236}">
                <a16:creationId xmlns:a16="http://schemas.microsoft.com/office/drawing/2014/main" id="{C575F9D5-656C-4F80-81F2-5B1577CC832B}"/>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13</a:t>
            </a:r>
          </a:p>
        </p:txBody>
      </p:sp>
      <p:sp>
        <p:nvSpPr>
          <p:cNvPr id="39" name="Title 1">
            <a:extLst>
              <a:ext uri="{FF2B5EF4-FFF2-40B4-BE49-F238E27FC236}">
                <a16:creationId xmlns:a16="http://schemas.microsoft.com/office/drawing/2014/main" id="{29AF61A9-8D32-4700-A6FE-2F9616EF5AD1}"/>
              </a:ext>
            </a:extLst>
          </p:cNvPr>
          <p:cNvSpPr txBox="1">
            <a:spLocks/>
          </p:cNvSpPr>
          <p:nvPr/>
        </p:nvSpPr>
        <p:spPr>
          <a:xfrm>
            <a:off x="695744" y="943653"/>
            <a:ext cx="6886802" cy="398789"/>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fr-FR" dirty="0">
                <a:solidFill>
                  <a:schemeClr val="accent2">
                    <a:lumMod val="60000"/>
                    <a:lumOff val="40000"/>
                  </a:schemeClr>
                </a:solidFill>
              </a:rPr>
              <a:t>N-tier</a:t>
            </a:r>
          </a:p>
        </p:txBody>
      </p:sp>
    </p:spTree>
    <p:extLst>
      <p:ext uri="{BB962C8B-B14F-4D97-AF65-F5344CB8AC3E}">
        <p14:creationId xmlns:p14="http://schemas.microsoft.com/office/powerpoint/2010/main" val="2835194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CDD8B-FEB2-4BEA-ABB1-B01F1837C3C4}"/>
              </a:ext>
            </a:extLst>
          </p:cNvPr>
          <p:cNvSpPr>
            <a:spLocks noGrp="1"/>
          </p:cNvSpPr>
          <p:nvPr>
            <p:ph type="title"/>
          </p:nvPr>
        </p:nvSpPr>
        <p:spPr>
          <a:xfrm>
            <a:off x="695744" y="470380"/>
            <a:ext cx="10322776" cy="398789"/>
          </a:xfrm>
        </p:spPr>
        <p:txBody>
          <a:bodyPr>
            <a:normAutofit fontScale="90000"/>
          </a:bodyPr>
          <a:lstStyle/>
          <a:p>
            <a:r>
              <a:rPr lang="fr-FR" dirty="0">
                <a:solidFill>
                  <a:schemeClr val="accent2">
                    <a:lumMod val="60000"/>
                    <a:lumOff val="40000"/>
                  </a:schemeClr>
                </a:solidFill>
              </a:rPr>
              <a:t>Maquette</a:t>
            </a:r>
          </a:p>
        </p:txBody>
      </p:sp>
      <p:sp>
        <p:nvSpPr>
          <p:cNvPr id="38" name="Slide Number Placeholder 3">
            <a:extLst>
              <a:ext uri="{FF2B5EF4-FFF2-40B4-BE49-F238E27FC236}">
                <a16:creationId xmlns:a16="http://schemas.microsoft.com/office/drawing/2014/main" id="{C575F9D5-656C-4F80-81F2-5B1577CC832B}"/>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14</a:t>
            </a:r>
          </a:p>
        </p:txBody>
      </p:sp>
      <p:pic>
        <p:nvPicPr>
          <p:cNvPr id="41" name="Picture 40">
            <a:extLst>
              <a:ext uri="{FF2B5EF4-FFF2-40B4-BE49-F238E27FC236}">
                <a16:creationId xmlns:a16="http://schemas.microsoft.com/office/drawing/2014/main" id="{3207A392-B150-433E-B929-D9924651F401}"/>
              </a:ext>
            </a:extLst>
          </p:cNvPr>
          <p:cNvPicPr/>
          <p:nvPr/>
        </p:nvPicPr>
        <p:blipFill>
          <a:blip r:embed="rId3">
            <a:extLst>
              <a:ext uri="{28A0092B-C50C-407E-A947-70E740481C1C}">
                <a14:useLocalDpi xmlns:a14="http://schemas.microsoft.com/office/drawing/2010/main" val="0"/>
              </a:ext>
            </a:extLst>
          </a:blip>
          <a:stretch>
            <a:fillRect/>
          </a:stretch>
        </p:blipFill>
        <p:spPr>
          <a:xfrm>
            <a:off x="2637682" y="1199309"/>
            <a:ext cx="6438900" cy="4657090"/>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5ACF8066-52CF-4ABB-845A-AE87C96E8D8C}"/>
              </a:ext>
            </a:extLst>
          </p:cNvPr>
          <p:cNvSpPr txBox="1"/>
          <p:nvPr/>
        </p:nvSpPr>
        <p:spPr>
          <a:xfrm>
            <a:off x="5016843" y="6030097"/>
            <a:ext cx="2356022" cy="369332"/>
          </a:xfrm>
          <a:prstGeom prst="rect">
            <a:avLst/>
          </a:prstGeom>
          <a:noFill/>
        </p:spPr>
        <p:txBody>
          <a:bodyPr wrap="square" rtlCol="0">
            <a:spAutoFit/>
          </a:bodyPr>
          <a:lstStyle/>
          <a:p>
            <a:r>
              <a:rPr lang="en-US" dirty="0">
                <a:solidFill>
                  <a:schemeClr val="accent2">
                    <a:lumMod val="60000"/>
                    <a:lumOff val="40000"/>
                  </a:schemeClr>
                </a:solidFill>
              </a:rPr>
              <a:t>Page “Se Connecter”</a:t>
            </a:r>
            <a:endParaRPr lang="ru-RU" dirty="0">
              <a:solidFill>
                <a:schemeClr val="accent2">
                  <a:lumMod val="60000"/>
                  <a:lumOff val="40000"/>
                </a:schemeClr>
              </a:solidFill>
            </a:endParaRPr>
          </a:p>
        </p:txBody>
      </p:sp>
    </p:spTree>
    <p:extLst>
      <p:ext uri="{BB962C8B-B14F-4D97-AF65-F5344CB8AC3E}">
        <p14:creationId xmlns:p14="http://schemas.microsoft.com/office/powerpoint/2010/main" val="4050040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CDD8B-FEB2-4BEA-ABB1-B01F1837C3C4}"/>
              </a:ext>
            </a:extLst>
          </p:cNvPr>
          <p:cNvSpPr>
            <a:spLocks noGrp="1"/>
          </p:cNvSpPr>
          <p:nvPr>
            <p:ph type="title"/>
          </p:nvPr>
        </p:nvSpPr>
        <p:spPr>
          <a:xfrm>
            <a:off x="695744" y="470380"/>
            <a:ext cx="10322776" cy="398789"/>
          </a:xfrm>
        </p:spPr>
        <p:txBody>
          <a:bodyPr>
            <a:normAutofit fontScale="90000"/>
          </a:bodyPr>
          <a:lstStyle/>
          <a:p>
            <a:r>
              <a:rPr lang="fr-FR" dirty="0">
                <a:solidFill>
                  <a:schemeClr val="accent2">
                    <a:lumMod val="60000"/>
                    <a:lumOff val="40000"/>
                  </a:schemeClr>
                </a:solidFill>
              </a:rPr>
              <a:t>Maquette</a:t>
            </a:r>
          </a:p>
        </p:txBody>
      </p:sp>
      <p:sp>
        <p:nvSpPr>
          <p:cNvPr id="38" name="Slide Number Placeholder 3">
            <a:extLst>
              <a:ext uri="{FF2B5EF4-FFF2-40B4-BE49-F238E27FC236}">
                <a16:creationId xmlns:a16="http://schemas.microsoft.com/office/drawing/2014/main" id="{C575F9D5-656C-4F80-81F2-5B1577CC832B}"/>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15</a:t>
            </a:r>
          </a:p>
        </p:txBody>
      </p:sp>
      <p:sp>
        <p:nvSpPr>
          <p:cNvPr id="3" name="TextBox 2">
            <a:extLst>
              <a:ext uri="{FF2B5EF4-FFF2-40B4-BE49-F238E27FC236}">
                <a16:creationId xmlns:a16="http://schemas.microsoft.com/office/drawing/2014/main" id="{5ACF8066-52CF-4ABB-845A-AE87C96E8D8C}"/>
              </a:ext>
            </a:extLst>
          </p:cNvPr>
          <p:cNvSpPr txBox="1"/>
          <p:nvPr/>
        </p:nvSpPr>
        <p:spPr>
          <a:xfrm>
            <a:off x="5016843" y="6030097"/>
            <a:ext cx="2356022" cy="369332"/>
          </a:xfrm>
          <a:prstGeom prst="rect">
            <a:avLst/>
          </a:prstGeom>
          <a:noFill/>
        </p:spPr>
        <p:txBody>
          <a:bodyPr wrap="square" rtlCol="0">
            <a:spAutoFit/>
          </a:bodyPr>
          <a:lstStyle/>
          <a:p>
            <a:r>
              <a:rPr lang="en-US" dirty="0">
                <a:solidFill>
                  <a:schemeClr val="accent2">
                    <a:lumMod val="60000"/>
                    <a:lumOff val="40000"/>
                  </a:schemeClr>
                </a:solidFill>
              </a:rPr>
              <a:t>Page de l’utilisateur</a:t>
            </a:r>
            <a:endParaRPr lang="ru-RU" dirty="0">
              <a:solidFill>
                <a:schemeClr val="accent2">
                  <a:lumMod val="60000"/>
                  <a:lumOff val="40000"/>
                </a:schemeClr>
              </a:solidFill>
            </a:endParaRPr>
          </a:p>
        </p:txBody>
      </p:sp>
      <p:pic>
        <p:nvPicPr>
          <p:cNvPr id="7" name="Picture 6">
            <a:extLst>
              <a:ext uri="{FF2B5EF4-FFF2-40B4-BE49-F238E27FC236}">
                <a16:creationId xmlns:a16="http://schemas.microsoft.com/office/drawing/2014/main" id="{3856170C-6D94-4D3F-9F15-EEEB231021EC}"/>
              </a:ext>
            </a:extLst>
          </p:cNvPr>
          <p:cNvPicPr/>
          <p:nvPr/>
        </p:nvPicPr>
        <p:blipFill>
          <a:blip r:embed="rId3"/>
          <a:stretch>
            <a:fillRect/>
          </a:stretch>
        </p:blipFill>
        <p:spPr>
          <a:xfrm>
            <a:off x="2791352" y="1276663"/>
            <a:ext cx="6131560" cy="4345940"/>
          </a:xfrm>
          <a:prstGeom prst="rect">
            <a:avLst/>
          </a:prstGeom>
        </p:spPr>
      </p:pic>
    </p:spTree>
    <p:extLst>
      <p:ext uri="{BB962C8B-B14F-4D97-AF65-F5344CB8AC3E}">
        <p14:creationId xmlns:p14="http://schemas.microsoft.com/office/powerpoint/2010/main" val="3625169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CDD8B-FEB2-4BEA-ABB1-B01F1837C3C4}"/>
              </a:ext>
            </a:extLst>
          </p:cNvPr>
          <p:cNvSpPr>
            <a:spLocks noGrp="1"/>
          </p:cNvSpPr>
          <p:nvPr>
            <p:ph type="title"/>
          </p:nvPr>
        </p:nvSpPr>
        <p:spPr>
          <a:xfrm>
            <a:off x="695744" y="470380"/>
            <a:ext cx="10322776" cy="398789"/>
          </a:xfrm>
        </p:spPr>
        <p:txBody>
          <a:bodyPr>
            <a:normAutofit fontScale="90000"/>
          </a:bodyPr>
          <a:lstStyle/>
          <a:p>
            <a:r>
              <a:rPr lang="fr-FR" dirty="0">
                <a:solidFill>
                  <a:schemeClr val="accent2">
                    <a:lumMod val="60000"/>
                    <a:lumOff val="40000"/>
                  </a:schemeClr>
                </a:solidFill>
              </a:rPr>
              <a:t>Maquette</a:t>
            </a:r>
          </a:p>
        </p:txBody>
      </p:sp>
      <p:sp>
        <p:nvSpPr>
          <p:cNvPr id="38" name="Slide Number Placeholder 3">
            <a:extLst>
              <a:ext uri="{FF2B5EF4-FFF2-40B4-BE49-F238E27FC236}">
                <a16:creationId xmlns:a16="http://schemas.microsoft.com/office/drawing/2014/main" id="{C575F9D5-656C-4F80-81F2-5B1577CC832B}"/>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16</a:t>
            </a:r>
          </a:p>
        </p:txBody>
      </p:sp>
      <p:sp>
        <p:nvSpPr>
          <p:cNvPr id="3" name="TextBox 2">
            <a:extLst>
              <a:ext uri="{FF2B5EF4-FFF2-40B4-BE49-F238E27FC236}">
                <a16:creationId xmlns:a16="http://schemas.microsoft.com/office/drawing/2014/main" id="{5ACF8066-52CF-4ABB-845A-AE87C96E8D8C}"/>
              </a:ext>
            </a:extLst>
          </p:cNvPr>
          <p:cNvSpPr txBox="1"/>
          <p:nvPr/>
        </p:nvSpPr>
        <p:spPr>
          <a:xfrm>
            <a:off x="5016843" y="6030097"/>
            <a:ext cx="2356022" cy="369332"/>
          </a:xfrm>
          <a:prstGeom prst="rect">
            <a:avLst/>
          </a:prstGeom>
          <a:noFill/>
        </p:spPr>
        <p:txBody>
          <a:bodyPr wrap="square" rtlCol="0">
            <a:spAutoFit/>
          </a:bodyPr>
          <a:lstStyle/>
          <a:p>
            <a:r>
              <a:rPr lang="en-US" dirty="0">
                <a:solidFill>
                  <a:schemeClr val="accent2">
                    <a:lumMod val="60000"/>
                    <a:lumOff val="40000"/>
                  </a:schemeClr>
                </a:solidFill>
              </a:rPr>
              <a:t>Page “</a:t>
            </a:r>
            <a:r>
              <a:rPr lang="en-US" dirty="0" err="1">
                <a:solidFill>
                  <a:schemeClr val="accent2">
                    <a:lumMod val="60000"/>
                    <a:lumOff val="40000"/>
                  </a:schemeClr>
                </a:solidFill>
              </a:rPr>
              <a:t>S’inscrire</a:t>
            </a:r>
            <a:r>
              <a:rPr lang="en-US" dirty="0">
                <a:solidFill>
                  <a:schemeClr val="accent2">
                    <a:lumMod val="60000"/>
                    <a:lumOff val="40000"/>
                  </a:schemeClr>
                </a:solidFill>
              </a:rPr>
              <a:t>”</a:t>
            </a:r>
            <a:endParaRPr lang="ru-RU" dirty="0">
              <a:solidFill>
                <a:schemeClr val="accent2">
                  <a:lumMod val="60000"/>
                  <a:lumOff val="40000"/>
                </a:schemeClr>
              </a:solidFill>
            </a:endParaRPr>
          </a:p>
        </p:txBody>
      </p:sp>
      <p:pic>
        <p:nvPicPr>
          <p:cNvPr id="6" name="Picture 5">
            <a:extLst>
              <a:ext uri="{FF2B5EF4-FFF2-40B4-BE49-F238E27FC236}">
                <a16:creationId xmlns:a16="http://schemas.microsoft.com/office/drawing/2014/main" id="{D11FF714-6F58-4F96-896C-7ED6A4BFCD61}"/>
              </a:ext>
            </a:extLst>
          </p:cNvPr>
          <p:cNvPicPr/>
          <p:nvPr/>
        </p:nvPicPr>
        <p:blipFill>
          <a:blip r:embed="rId3"/>
          <a:stretch>
            <a:fillRect/>
          </a:stretch>
        </p:blipFill>
        <p:spPr>
          <a:xfrm>
            <a:off x="3215640" y="1378902"/>
            <a:ext cx="5760720" cy="4100195"/>
          </a:xfrm>
          <a:prstGeom prst="rect">
            <a:avLst/>
          </a:prstGeom>
        </p:spPr>
      </p:pic>
    </p:spTree>
    <p:extLst>
      <p:ext uri="{BB962C8B-B14F-4D97-AF65-F5344CB8AC3E}">
        <p14:creationId xmlns:p14="http://schemas.microsoft.com/office/powerpoint/2010/main" val="1592028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Espace réservé du contenu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3537" y="1453678"/>
            <a:ext cx="8884919" cy="4038600"/>
          </a:xfrm>
        </p:spPr>
      </p:pic>
      <p:sp>
        <p:nvSpPr>
          <p:cNvPr id="6" name="Title 4">
            <a:extLst>
              <a:ext uri="{FF2B5EF4-FFF2-40B4-BE49-F238E27FC236}">
                <a16:creationId xmlns:a16="http://schemas.microsoft.com/office/drawing/2014/main" id="{017C1B18-E748-4D44-A4CD-03D70FA4653C}"/>
              </a:ext>
            </a:extLst>
          </p:cNvPr>
          <p:cNvSpPr txBox="1">
            <a:spLocks/>
          </p:cNvSpPr>
          <p:nvPr/>
        </p:nvSpPr>
        <p:spPr>
          <a:xfrm>
            <a:off x="333630" y="269047"/>
            <a:ext cx="11524735" cy="4530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endParaRPr lang="fr-FR" sz="3200" dirty="0"/>
          </a:p>
          <a:p>
            <a:pPr algn="ctr"/>
            <a:r>
              <a:rPr lang="fr-FR" sz="3200" dirty="0">
                <a:solidFill>
                  <a:schemeClr val="accent2">
                    <a:lumMod val="60000"/>
                    <a:lumOff val="40000"/>
                  </a:schemeClr>
                </a:solidFill>
              </a:rPr>
              <a:t>Modèle Conceptuel de Données</a:t>
            </a:r>
          </a:p>
          <a:p>
            <a:endParaRPr lang="fr-FR" sz="3200" dirty="0"/>
          </a:p>
        </p:txBody>
      </p:sp>
      <p:sp>
        <p:nvSpPr>
          <p:cNvPr id="5" name="Slide Number Placeholder 3">
            <a:extLst>
              <a:ext uri="{FF2B5EF4-FFF2-40B4-BE49-F238E27FC236}">
                <a16:creationId xmlns:a16="http://schemas.microsoft.com/office/drawing/2014/main" id="{366164D4-D0A3-410F-8F64-BCAC2278225C}"/>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19</a:t>
            </a:r>
          </a:p>
        </p:txBody>
      </p:sp>
    </p:spTree>
    <p:extLst>
      <p:ext uri="{BB962C8B-B14F-4D97-AF65-F5344CB8AC3E}">
        <p14:creationId xmlns:p14="http://schemas.microsoft.com/office/powerpoint/2010/main" val="602028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902" y="1406258"/>
            <a:ext cx="8192736" cy="4793072"/>
          </a:xfrm>
          <a:prstGeom prst="rect">
            <a:avLst/>
          </a:prstGeom>
        </p:spPr>
      </p:pic>
      <p:sp>
        <p:nvSpPr>
          <p:cNvPr id="8" name="Title 4">
            <a:extLst>
              <a:ext uri="{FF2B5EF4-FFF2-40B4-BE49-F238E27FC236}">
                <a16:creationId xmlns:a16="http://schemas.microsoft.com/office/drawing/2014/main" id="{3D9C8F8F-B31E-4FF2-A6BC-F9B6D6FBB67A}"/>
              </a:ext>
            </a:extLst>
          </p:cNvPr>
          <p:cNvSpPr txBox="1">
            <a:spLocks/>
          </p:cNvSpPr>
          <p:nvPr/>
        </p:nvSpPr>
        <p:spPr>
          <a:xfrm>
            <a:off x="333632" y="269047"/>
            <a:ext cx="11524735" cy="4530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endParaRPr lang="fr-FR" sz="3200" dirty="0"/>
          </a:p>
          <a:p>
            <a:pPr algn="ctr"/>
            <a:r>
              <a:rPr lang="fr-FR" sz="3200" dirty="0">
                <a:solidFill>
                  <a:schemeClr val="accent2">
                    <a:lumMod val="60000"/>
                    <a:lumOff val="40000"/>
                  </a:schemeClr>
                </a:solidFill>
              </a:rPr>
              <a:t>Di</a:t>
            </a:r>
            <a:r>
              <a:rPr lang="en-US" sz="3200" dirty="0">
                <a:solidFill>
                  <a:schemeClr val="accent2">
                    <a:lumMod val="60000"/>
                    <a:lumOff val="40000"/>
                  </a:schemeClr>
                </a:solidFill>
              </a:rPr>
              <a:t>agramme de classes</a:t>
            </a:r>
            <a:endParaRPr lang="fr-FR" sz="3200" dirty="0">
              <a:solidFill>
                <a:schemeClr val="accent2">
                  <a:lumMod val="60000"/>
                  <a:lumOff val="40000"/>
                </a:schemeClr>
              </a:solidFill>
            </a:endParaRPr>
          </a:p>
          <a:p>
            <a:endParaRPr lang="fr-FR" sz="3200" dirty="0"/>
          </a:p>
        </p:txBody>
      </p:sp>
      <p:sp>
        <p:nvSpPr>
          <p:cNvPr id="7" name="Slide Number Placeholder 3">
            <a:extLst>
              <a:ext uri="{FF2B5EF4-FFF2-40B4-BE49-F238E27FC236}">
                <a16:creationId xmlns:a16="http://schemas.microsoft.com/office/drawing/2014/main" id="{0270C7A0-4D7C-4723-A590-8DE5864C3CB4}"/>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20</a:t>
            </a:r>
          </a:p>
        </p:txBody>
      </p:sp>
    </p:spTree>
    <p:extLst>
      <p:ext uri="{BB962C8B-B14F-4D97-AF65-F5344CB8AC3E}">
        <p14:creationId xmlns:p14="http://schemas.microsoft.com/office/powerpoint/2010/main" val="1802499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A4B4D787-12B7-43E2-B14C-F3027937EB2D}"/>
              </a:ext>
            </a:extLst>
          </p:cNvPr>
          <p:cNvSpPr txBox="1">
            <a:spLocks/>
          </p:cNvSpPr>
          <p:nvPr/>
        </p:nvSpPr>
        <p:spPr>
          <a:xfrm>
            <a:off x="337751" y="409483"/>
            <a:ext cx="11524735" cy="4530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endParaRPr lang="fr-FR" sz="3200" dirty="0"/>
          </a:p>
          <a:p>
            <a:pPr algn="ctr"/>
            <a:r>
              <a:rPr lang="fr-FR" sz="3200" dirty="0">
                <a:solidFill>
                  <a:schemeClr val="accent2">
                    <a:lumMod val="60000"/>
                    <a:lumOff val="40000"/>
                  </a:schemeClr>
                </a:solidFill>
              </a:rPr>
              <a:t>Structure de Back-End</a:t>
            </a:r>
          </a:p>
          <a:p>
            <a:endParaRPr lang="fr-FR" sz="3200" dirty="0"/>
          </a:p>
        </p:txBody>
      </p:sp>
      <p:sp>
        <p:nvSpPr>
          <p:cNvPr id="8" name="Title 4">
            <a:extLst>
              <a:ext uri="{FF2B5EF4-FFF2-40B4-BE49-F238E27FC236}">
                <a16:creationId xmlns:a16="http://schemas.microsoft.com/office/drawing/2014/main" id="{A4B4D787-12B7-43E2-B14C-F3027937EB2D}"/>
              </a:ext>
            </a:extLst>
          </p:cNvPr>
          <p:cNvSpPr txBox="1">
            <a:spLocks/>
          </p:cNvSpPr>
          <p:nvPr/>
        </p:nvSpPr>
        <p:spPr>
          <a:xfrm>
            <a:off x="4611882" y="1134174"/>
            <a:ext cx="2489135" cy="52722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endParaRPr lang="fr-FR" sz="3200" dirty="0"/>
          </a:p>
          <a:p>
            <a:endParaRPr lang="fr-FR" sz="3200" dirty="0"/>
          </a:p>
        </p:txBody>
      </p:sp>
      <p:pic>
        <p:nvPicPr>
          <p:cNvPr id="2" name="Image 1"/>
          <p:cNvPicPr>
            <a:picLocks noChangeAspect="1"/>
          </p:cNvPicPr>
          <p:nvPr/>
        </p:nvPicPr>
        <p:blipFill>
          <a:blip r:embed="rId2"/>
          <a:stretch>
            <a:fillRect/>
          </a:stretch>
        </p:blipFill>
        <p:spPr>
          <a:xfrm>
            <a:off x="4222407" y="1462029"/>
            <a:ext cx="3467100" cy="4362450"/>
          </a:xfrm>
          <a:prstGeom prst="rect">
            <a:avLst/>
          </a:prstGeom>
        </p:spPr>
      </p:pic>
      <p:cxnSp>
        <p:nvCxnSpPr>
          <p:cNvPr id="6" name="Connecteur droit avec flèche 5"/>
          <p:cNvCxnSpPr>
            <a:cxnSpLocks/>
          </p:cNvCxnSpPr>
          <p:nvPr/>
        </p:nvCxnSpPr>
        <p:spPr>
          <a:xfrm flipH="1" flipV="1">
            <a:off x="3370362" y="1559746"/>
            <a:ext cx="1877143" cy="557380"/>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460933" y="1417420"/>
            <a:ext cx="3288699" cy="461665"/>
          </a:xfrm>
          <a:prstGeom prst="rect">
            <a:avLst/>
          </a:prstGeom>
          <a:noFill/>
        </p:spPr>
        <p:txBody>
          <a:bodyPr wrap="square" rtlCol="0">
            <a:spAutoFit/>
          </a:bodyPr>
          <a:lstStyle/>
          <a:p>
            <a:r>
              <a:rPr lang="fr-FR" sz="1200" dirty="0">
                <a:solidFill>
                  <a:schemeClr val="bg1">
                    <a:lumMod val="85000"/>
                  </a:schemeClr>
                </a:solidFill>
              </a:rPr>
              <a:t>contient des écouteurs d'événements et des événements</a:t>
            </a:r>
            <a:endParaRPr lang="fr-FR" sz="1200" b="1" dirty="0">
              <a:solidFill>
                <a:schemeClr val="bg1">
                  <a:lumMod val="85000"/>
                </a:schemeClr>
              </a:solidFill>
            </a:endParaRPr>
          </a:p>
        </p:txBody>
      </p:sp>
      <p:sp>
        <p:nvSpPr>
          <p:cNvPr id="16" name="ZoneTexte 15"/>
          <p:cNvSpPr txBox="1"/>
          <p:nvPr/>
        </p:nvSpPr>
        <p:spPr>
          <a:xfrm>
            <a:off x="460933" y="1979779"/>
            <a:ext cx="3379316" cy="1015663"/>
          </a:xfrm>
          <a:prstGeom prst="rect">
            <a:avLst/>
          </a:prstGeom>
          <a:noFill/>
        </p:spPr>
        <p:txBody>
          <a:bodyPr wrap="square" rtlCol="0">
            <a:spAutoFit/>
          </a:bodyPr>
          <a:lstStyle/>
          <a:p>
            <a:r>
              <a:rPr lang="fr-FR" sz="1200" dirty="0">
                <a:solidFill>
                  <a:schemeClr val="bg1">
                    <a:lumMod val="85000"/>
                  </a:schemeClr>
                </a:solidFill>
              </a:rPr>
              <a:t>contient des filtres de requête, des points d'entrée d'authentification, un objet de réponse </a:t>
            </a:r>
            <a:r>
              <a:rPr lang="fr-FR" sz="1200" dirty="0" err="1">
                <a:solidFill>
                  <a:schemeClr val="bg1">
                    <a:lumMod val="85000"/>
                  </a:schemeClr>
                </a:solidFill>
              </a:rPr>
              <a:t>jwt</a:t>
            </a:r>
            <a:r>
              <a:rPr lang="fr-FR" sz="1200" dirty="0">
                <a:solidFill>
                  <a:schemeClr val="bg1">
                    <a:lumMod val="85000"/>
                  </a:schemeClr>
                </a:solidFill>
              </a:rPr>
              <a:t> et des utilitaires pour générer des jetons d'authentification </a:t>
            </a:r>
            <a:r>
              <a:rPr lang="fr-FR" sz="1200" dirty="0" err="1">
                <a:solidFill>
                  <a:schemeClr val="bg1">
                    <a:lumMod val="85000"/>
                  </a:schemeClr>
                </a:solidFill>
              </a:rPr>
              <a:t>jwt</a:t>
            </a:r>
            <a:r>
              <a:rPr lang="fr-FR" sz="1200" dirty="0">
                <a:solidFill>
                  <a:schemeClr val="bg1">
                    <a:lumMod val="85000"/>
                  </a:schemeClr>
                </a:solidFill>
              </a:rPr>
              <a:t>, les envoyer à l'utilisateur, et lire et valider à partir des en-têtes de requête</a:t>
            </a:r>
          </a:p>
        </p:txBody>
      </p:sp>
      <p:cxnSp>
        <p:nvCxnSpPr>
          <p:cNvPr id="18" name="Connecteur droit avec flèche 17"/>
          <p:cNvCxnSpPr>
            <a:cxnSpLocks/>
          </p:cNvCxnSpPr>
          <p:nvPr/>
        </p:nvCxnSpPr>
        <p:spPr>
          <a:xfrm flipH="1">
            <a:off x="3601418" y="2271976"/>
            <a:ext cx="2016789" cy="245779"/>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9" name="ZoneTexte 18"/>
          <p:cNvSpPr txBox="1"/>
          <p:nvPr/>
        </p:nvSpPr>
        <p:spPr>
          <a:xfrm>
            <a:off x="477795" y="3126029"/>
            <a:ext cx="2850292" cy="1200329"/>
          </a:xfrm>
          <a:prstGeom prst="rect">
            <a:avLst/>
          </a:prstGeom>
          <a:noFill/>
        </p:spPr>
        <p:txBody>
          <a:bodyPr wrap="square" rtlCol="0">
            <a:spAutoFit/>
          </a:bodyPr>
          <a:lstStyle/>
          <a:p>
            <a:r>
              <a:rPr lang="fr-FR" sz="1200" dirty="0">
                <a:solidFill>
                  <a:schemeClr val="bg1">
                    <a:lumMod val="85000"/>
                  </a:schemeClr>
                </a:solidFill>
              </a:rPr>
              <a:t>contient les entités (les données qui peuvent être persistées dans la base de données) et les repositories (mécanisme d'encapsulation du stockage, de la récupération et de la recherche qui émule une collection d'objets)</a:t>
            </a:r>
          </a:p>
        </p:txBody>
      </p:sp>
      <p:cxnSp>
        <p:nvCxnSpPr>
          <p:cNvPr id="21" name="Connecteur droit avec flèche 20"/>
          <p:cNvCxnSpPr>
            <a:cxnSpLocks/>
          </p:cNvCxnSpPr>
          <p:nvPr/>
        </p:nvCxnSpPr>
        <p:spPr>
          <a:xfrm flipH="1">
            <a:off x="3098909" y="2876462"/>
            <a:ext cx="2482742" cy="893820"/>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ZoneTexte 23"/>
          <p:cNvSpPr txBox="1"/>
          <p:nvPr/>
        </p:nvSpPr>
        <p:spPr>
          <a:xfrm>
            <a:off x="457007" y="4454485"/>
            <a:ext cx="2817341" cy="646331"/>
          </a:xfrm>
          <a:prstGeom prst="rect">
            <a:avLst/>
          </a:prstGeom>
          <a:noFill/>
        </p:spPr>
        <p:txBody>
          <a:bodyPr wrap="square" rtlCol="0">
            <a:spAutoFit/>
          </a:bodyPr>
          <a:lstStyle/>
          <a:p>
            <a:r>
              <a:rPr lang="fr-FR" sz="1200" dirty="0">
                <a:solidFill>
                  <a:schemeClr val="bg1">
                    <a:lumMod val="85000"/>
                  </a:schemeClr>
                </a:solidFill>
              </a:rPr>
              <a:t>contient les services qui sont utilisés pour écrire la logique dans une couche différente, séparée des contrôleurs REST</a:t>
            </a:r>
          </a:p>
        </p:txBody>
      </p:sp>
      <p:cxnSp>
        <p:nvCxnSpPr>
          <p:cNvPr id="26" name="Connecteur droit avec flèche 25"/>
          <p:cNvCxnSpPr>
            <a:cxnSpLocks/>
          </p:cNvCxnSpPr>
          <p:nvPr/>
        </p:nvCxnSpPr>
        <p:spPr>
          <a:xfrm flipH="1">
            <a:off x="3042726" y="3497222"/>
            <a:ext cx="2538925" cy="1280428"/>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ZoneTexte 26"/>
          <p:cNvSpPr txBox="1"/>
          <p:nvPr/>
        </p:nvSpPr>
        <p:spPr>
          <a:xfrm>
            <a:off x="460933" y="5228943"/>
            <a:ext cx="2840940" cy="830997"/>
          </a:xfrm>
          <a:prstGeom prst="rect">
            <a:avLst/>
          </a:prstGeom>
          <a:noFill/>
        </p:spPr>
        <p:txBody>
          <a:bodyPr wrap="square" rtlCol="0">
            <a:spAutoFit/>
          </a:bodyPr>
          <a:lstStyle/>
          <a:p>
            <a:r>
              <a:rPr lang="fr-FR" sz="1200" dirty="0">
                <a:solidFill>
                  <a:schemeClr val="bg1">
                    <a:lumMod val="85000"/>
                  </a:schemeClr>
                </a:solidFill>
              </a:rPr>
              <a:t>contient la configurations de Spring. Configuration Web, configuration des tâches, et la configuration d'événements asynchrones</a:t>
            </a:r>
          </a:p>
        </p:txBody>
      </p:sp>
      <p:cxnSp>
        <p:nvCxnSpPr>
          <p:cNvPr id="29" name="Connecteur droit avec flèche 28"/>
          <p:cNvCxnSpPr>
            <a:cxnSpLocks/>
          </p:cNvCxnSpPr>
          <p:nvPr/>
        </p:nvCxnSpPr>
        <p:spPr>
          <a:xfrm flipH="1">
            <a:off x="3037560" y="3880022"/>
            <a:ext cx="2580646" cy="1662959"/>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ZoneTexte 30"/>
          <p:cNvSpPr txBox="1"/>
          <p:nvPr/>
        </p:nvSpPr>
        <p:spPr>
          <a:xfrm>
            <a:off x="8277805" y="1192105"/>
            <a:ext cx="3303373" cy="646331"/>
          </a:xfrm>
          <a:prstGeom prst="rect">
            <a:avLst/>
          </a:prstGeom>
          <a:noFill/>
        </p:spPr>
        <p:txBody>
          <a:bodyPr wrap="square" rtlCol="0">
            <a:spAutoFit/>
          </a:bodyPr>
          <a:lstStyle/>
          <a:p>
            <a:r>
              <a:rPr lang="fr-FR" sz="1200" dirty="0">
                <a:solidFill>
                  <a:schemeClr val="bg1">
                    <a:lumMod val="85000"/>
                  </a:schemeClr>
                </a:solidFill>
              </a:rPr>
              <a:t>contient les tâches de planification qui prennent en charge la suppression des fichiers, qui ne sont plus référencés dans la base de données</a:t>
            </a:r>
          </a:p>
        </p:txBody>
      </p:sp>
      <p:cxnSp>
        <p:nvCxnSpPr>
          <p:cNvPr id="33" name="Connecteur droit avec flèche 32"/>
          <p:cNvCxnSpPr>
            <a:cxnSpLocks/>
          </p:cNvCxnSpPr>
          <p:nvPr/>
        </p:nvCxnSpPr>
        <p:spPr>
          <a:xfrm flipV="1">
            <a:off x="6109754" y="1648252"/>
            <a:ext cx="2115548" cy="2380051"/>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4" name="ZoneTexte 33"/>
          <p:cNvSpPr txBox="1"/>
          <p:nvPr/>
        </p:nvSpPr>
        <p:spPr>
          <a:xfrm>
            <a:off x="8256003" y="2114824"/>
            <a:ext cx="3171568" cy="461665"/>
          </a:xfrm>
          <a:prstGeom prst="rect">
            <a:avLst/>
          </a:prstGeom>
          <a:noFill/>
        </p:spPr>
        <p:txBody>
          <a:bodyPr wrap="square" rtlCol="0">
            <a:spAutoFit/>
          </a:bodyPr>
          <a:lstStyle/>
          <a:p>
            <a:r>
              <a:rPr lang="fr-FR" sz="1200" dirty="0">
                <a:solidFill>
                  <a:schemeClr val="bg1">
                    <a:lumMod val="85000"/>
                  </a:schemeClr>
                </a:solidFill>
              </a:rPr>
              <a:t>contient les validateurs de contraintes pour valider </a:t>
            </a:r>
            <a:r>
              <a:rPr lang="fr-FR" sz="1200" dirty="0" err="1">
                <a:solidFill>
                  <a:schemeClr val="bg1">
                    <a:lumMod val="85000"/>
                  </a:schemeClr>
                </a:solidFill>
              </a:rPr>
              <a:t>differents</a:t>
            </a:r>
            <a:r>
              <a:rPr lang="fr-FR" sz="1200" dirty="0">
                <a:solidFill>
                  <a:schemeClr val="bg1">
                    <a:lumMod val="85000"/>
                  </a:schemeClr>
                </a:solidFill>
              </a:rPr>
              <a:t> types de requête</a:t>
            </a:r>
          </a:p>
        </p:txBody>
      </p:sp>
      <p:cxnSp>
        <p:nvCxnSpPr>
          <p:cNvPr id="36" name="Connecteur droit avec flèche 35"/>
          <p:cNvCxnSpPr>
            <a:cxnSpLocks/>
          </p:cNvCxnSpPr>
          <p:nvPr/>
        </p:nvCxnSpPr>
        <p:spPr>
          <a:xfrm flipV="1">
            <a:off x="6532605" y="2460203"/>
            <a:ext cx="1745200" cy="1755640"/>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ZoneTexte 36"/>
          <p:cNvSpPr txBox="1"/>
          <p:nvPr/>
        </p:nvSpPr>
        <p:spPr>
          <a:xfrm>
            <a:off x="8302438" y="2823016"/>
            <a:ext cx="3100499" cy="646331"/>
          </a:xfrm>
          <a:prstGeom prst="rect">
            <a:avLst/>
          </a:prstGeom>
          <a:noFill/>
        </p:spPr>
        <p:txBody>
          <a:bodyPr wrap="square" rtlCol="0">
            <a:spAutoFit/>
          </a:bodyPr>
          <a:lstStyle/>
          <a:p>
            <a:r>
              <a:rPr lang="fr-FR" sz="1200" dirty="0">
                <a:solidFill>
                  <a:schemeClr val="bg1">
                    <a:lumMod val="85000"/>
                  </a:schemeClr>
                </a:solidFill>
              </a:rPr>
              <a:t>contient les objets d'erreur d'api et d'erreur de validation utilisés par le gestionnaire d'exception</a:t>
            </a:r>
          </a:p>
        </p:txBody>
      </p:sp>
      <p:cxnSp>
        <p:nvCxnSpPr>
          <p:cNvPr id="39" name="Connecteur droit avec flèche 38"/>
          <p:cNvCxnSpPr>
            <a:cxnSpLocks/>
            <a:endCxn id="37" idx="1"/>
          </p:cNvCxnSpPr>
          <p:nvPr/>
        </p:nvCxnSpPr>
        <p:spPr>
          <a:xfrm flipV="1">
            <a:off x="6672649" y="3146182"/>
            <a:ext cx="1629789" cy="1486918"/>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0" name="ZoneTexte 39"/>
          <p:cNvSpPr txBox="1"/>
          <p:nvPr/>
        </p:nvSpPr>
        <p:spPr>
          <a:xfrm>
            <a:off x="8351865" y="3668226"/>
            <a:ext cx="3001644" cy="276999"/>
          </a:xfrm>
          <a:prstGeom prst="rect">
            <a:avLst/>
          </a:prstGeom>
          <a:noFill/>
        </p:spPr>
        <p:txBody>
          <a:bodyPr wrap="square" rtlCol="0">
            <a:spAutoFit/>
          </a:bodyPr>
          <a:lstStyle/>
          <a:p>
            <a:r>
              <a:rPr lang="en-US" sz="1200" dirty="0" err="1">
                <a:solidFill>
                  <a:schemeClr val="bg1">
                    <a:lumMod val="85000"/>
                  </a:schemeClr>
                </a:solidFill>
              </a:rPr>
              <a:t>contient</a:t>
            </a:r>
            <a:r>
              <a:rPr lang="en-US" sz="1200" dirty="0">
                <a:solidFill>
                  <a:schemeClr val="bg1">
                    <a:lumMod val="85000"/>
                  </a:schemeClr>
                </a:solidFill>
              </a:rPr>
              <a:t> les </a:t>
            </a:r>
            <a:r>
              <a:rPr lang="en-US" sz="1200" dirty="0" err="1">
                <a:solidFill>
                  <a:schemeClr val="bg1">
                    <a:lumMod val="85000"/>
                  </a:schemeClr>
                </a:solidFill>
              </a:rPr>
              <a:t>contrôleurs</a:t>
            </a:r>
            <a:r>
              <a:rPr lang="en-US" sz="1200" dirty="0">
                <a:solidFill>
                  <a:schemeClr val="bg1">
                    <a:lumMod val="85000"/>
                  </a:schemeClr>
                </a:solidFill>
              </a:rPr>
              <a:t> REST</a:t>
            </a:r>
            <a:endParaRPr lang="fr-FR" sz="1200" dirty="0">
              <a:solidFill>
                <a:schemeClr val="bg1">
                  <a:lumMod val="85000"/>
                </a:schemeClr>
              </a:solidFill>
            </a:endParaRPr>
          </a:p>
        </p:txBody>
      </p:sp>
      <p:cxnSp>
        <p:nvCxnSpPr>
          <p:cNvPr id="42" name="Connecteur droit avec flèche 41"/>
          <p:cNvCxnSpPr>
            <a:cxnSpLocks/>
            <a:endCxn id="40" idx="1"/>
          </p:cNvCxnSpPr>
          <p:nvPr/>
        </p:nvCxnSpPr>
        <p:spPr>
          <a:xfrm flipV="1">
            <a:off x="6870357" y="3806726"/>
            <a:ext cx="1481508" cy="1014132"/>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a:off x="8310496" y="4162396"/>
            <a:ext cx="2734963" cy="1015663"/>
          </a:xfrm>
          <a:prstGeom prst="rect">
            <a:avLst/>
          </a:prstGeom>
          <a:noFill/>
        </p:spPr>
        <p:txBody>
          <a:bodyPr wrap="square" rtlCol="0">
            <a:spAutoFit/>
          </a:bodyPr>
          <a:lstStyle/>
          <a:p>
            <a:r>
              <a:rPr lang="fr-FR" sz="1200" dirty="0">
                <a:solidFill>
                  <a:schemeClr val="bg1">
                    <a:lumMod val="85000"/>
                  </a:schemeClr>
                </a:solidFill>
              </a:rPr>
              <a:t>des objets de transfert de données qui ne contiennent pas de logique mais des mécanismes de sérialisation et de </a:t>
            </a:r>
            <a:r>
              <a:rPr lang="fr-FR" sz="1200" dirty="0" err="1">
                <a:solidFill>
                  <a:schemeClr val="bg1">
                    <a:lumMod val="85000"/>
                  </a:schemeClr>
                </a:solidFill>
              </a:rPr>
              <a:t>désérialisation</a:t>
            </a:r>
            <a:r>
              <a:rPr lang="fr-FR" sz="1200" dirty="0">
                <a:solidFill>
                  <a:schemeClr val="bg1">
                    <a:lumMod val="85000"/>
                  </a:schemeClr>
                </a:solidFill>
              </a:rPr>
              <a:t> pour le transfert de données.</a:t>
            </a:r>
          </a:p>
        </p:txBody>
      </p:sp>
      <p:cxnSp>
        <p:nvCxnSpPr>
          <p:cNvPr id="45" name="Connecteur droit avec flèche 44"/>
          <p:cNvCxnSpPr/>
          <p:nvPr/>
        </p:nvCxnSpPr>
        <p:spPr>
          <a:xfrm flipV="1">
            <a:off x="6450227" y="4934465"/>
            <a:ext cx="1804086" cy="21799"/>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ZoneTexte 45"/>
          <p:cNvSpPr txBox="1"/>
          <p:nvPr/>
        </p:nvSpPr>
        <p:spPr>
          <a:xfrm>
            <a:off x="8411026" y="5481810"/>
            <a:ext cx="2674342" cy="461665"/>
          </a:xfrm>
          <a:prstGeom prst="rect">
            <a:avLst/>
          </a:prstGeom>
          <a:noFill/>
        </p:spPr>
        <p:txBody>
          <a:bodyPr wrap="square" rtlCol="0">
            <a:spAutoFit/>
          </a:bodyPr>
          <a:lstStyle/>
          <a:p>
            <a:r>
              <a:rPr lang="fr-FR" sz="1200" dirty="0">
                <a:solidFill>
                  <a:schemeClr val="bg1">
                    <a:lumMod val="85000"/>
                  </a:schemeClr>
                </a:solidFill>
              </a:rPr>
              <a:t>contient les exceptions personnalisées, et un gestionnaire d'exception</a:t>
            </a:r>
          </a:p>
        </p:txBody>
      </p:sp>
      <p:cxnSp>
        <p:nvCxnSpPr>
          <p:cNvPr id="48" name="Connecteur droit avec flèche 47"/>
          <p:cNvCxnSpPr>
            <a:cxnSpLocks/>
            <a:endCxn id="46" idx="1"/>
          </p:cNvCxnSpPr>
          <p:nvPr/>
        </p:nvCxnSpPr>
        <p:spPr>
          <a:xfrm>
            <a:off x="6763265" y="5552303"/>
            <a:ext cx="1647761" cy="160340"/>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9" name="ZoneTexte 48"/>
          <p:cNvSpPr txBox="1"/>
          <p:nvPr/>
        </p:nvSpPr>
        <p:spPr>
          <a:xfrm>
            <a:off x="4303579" y="6194047"/>
            <a:ext cx="3417667" cy="276999"/>
          </a:xfrm>
          <a:prstGeom prst="rect">
            <a:avLst/>
          </a:prstGeom>
          <a:noFill/>
        </p:spPr>
        <p:txBody>
          <a:bodyPr wrap="square" rtlCol="0">
            <a:spAutoFit/>
          </a:bodyPr>
          <a:lstStyle/>
          <a:p>
            <a:pPr algn="ctr"/>
            <a:r>
              <a:rPr lang="fr-FR" sz="1200" dirty="0">
                <a:solidFill>
                  <a:schemeClr val="bg1">
                    <a:lumMod val="85000"/>
                  </a:schemeClr>
                </a:solidFill>
              </a:rPr>
              <a:t>contient les propriétés de l'application</a:t>
            </a:r>
          </a:p>
        </p:txBody>
      </p:sp>
      <p:cxnSp>
        <p:nvCxnSpPr>
          <p:cNvPr id="51" name="Connecteur droit avec flèche 50"/>
          <p:cNvCxnSpPr>
            <a:cxnSpLocks/>
          </p:cNvCxnSpPr>
          <p:nvPr/>
        </p:nvCxnSpPr>
        <p:spPr>
          <a:xfrm>
            <a:off x="5367528" y="5754993"/>
            <a:ext cx="488921" cy="492518"/>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0" name="Slide Number Placeholder 3">
            <a:extLst>
              <a:ext uri="{FF2B5EF4-FFF2-40B4-BE49-F238E27FC236}">
                <a16:creationId xmlns:a16="http://schemas.microsoft.com/office/drawing/2014/main" id="{181C5555-3BAB-4328-9F90-1E91B9EAFCB6}"/>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21</a:t>
            </a:r>
          </a:p>
        </p:txBody>
      </p:sp>
    </p:spTree>
    <p:extLst>
      <p:ext uri="{BB962C8B-B14F-4D97-AF65-F5344CB8AC3E}">
        <p14:creationId xmlns:p14="http://schemas.microsoft.com/office/powerpoint/2010/main" val="1389806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EA0FE-1FC7-4BE1-8831-4B7EE9C56EF1}"/>
              </a:ext>
            </a:extLst>
          </p:cNvPr>
          <p:cNvSpPr>
            <a:spLocks noGrp="1"/>
          </p:cNvSpPr>
          <p:nvPr>
            <p:ph type="title"/>
          </p:nvPr>
        </p:nvSpPr>
        <p:spPr>
          <a:xfrm>
            <a:off x="1143000" y="609600"/>
            <a:ext cx="9875520" cy="598612"/>
          </a:xfrm>
        </p:spPr>
        <p:txBody>
          <a:bodyPr>
            <a:normAutofit fontScale="90000"/>
          </a:bodyPr>
          <a:lstStyle/>
          <a:p>
            <a:r>
              <a:rPr lang="fr-FR" dirty="0">
                <a:solidFill>
                  <a:schemeClr val="accent2">
                    <a:lumMod val="60000"/>
                    <a:lumOff val="40000"/>
                  </a:schemeClr>
                </a:solidFill>
              </a:rPr>
              <a:t>Sommaire</a:t>
            </a:r>
          </a:p>
        </p:txBody>
      </p:sp>
      <p:sp>
        <p:nvSpPr>
          <p:cNvPr id="3" name="Content Placeholder 2">
            <a:extLst>
              <a:ext uri="{FF2B5EF4-FFF2-40B4-BE49-F238E27FC236}">
                <a16:creationId xmlns:a16="http://schemas.microsoft.com/office/drawing/2014/main" id="{6CA24CD1-DBF4-4D95-BEFB-6FCE74885548}"/>
              </a:ext>
            </a:extLst>
          </p:cNvPr>
          <p:cNvSpPr>
            <a:spLocks noGrp="1"/>
          </p:cNvSpPr>
          <p:nvPr>
            <p:ph sz="half" idx="1"/>
          </p:nvPr>
        </p:nvSpPr>
        <p:spPr>
          <a:xfrm>
            <a:off x="747583" y="1614616"/>
            <a:ext cx="5175422" cy="4607991"/>
          </a:xfrm>
        </p:spPr>
        <p:txBody>
          <a:bodyPr vert="horz" lIns="91440" tIns="45720" rIns="91440" bIns="45720" rtlCol="0" anchor="t">
            <a:normAutofit fontScale="62500" lnSpcReduction="20000"/>
          </a:bodyPr>
          <a:lstStyle/>
          <a:p>
            <a:pPr marL="560070" indent="-514350">
              <a:buFont typeface="+mj-lt"/>
              <a:buAutoNum type="romanUcPeriod"/>
            </a:pPr>
            <a:r>
              <a:rPr lang="fr-FR" sz="2400" dirty="0">
                <a:solidFill>
                  <a:schemeClr val="bg1">
                    <a:lumMod val="85000"/>
                  </a:schemeClr>
                </a:solidFill>
              </a:rPr>
              <a:t>Remerciements </a:t>
            </a:r>
            <a:r>
              <a:rPr lang="fr-FR" sz="1600" dirty="0">
                <a:solidFill>
                  <a:schemeClr val="bg1">
                    <a:lumMod val="85000"/>
                  </a:schemeClr>
                </a:solidFill>
              </a:rPr>
              <a:t>……………………………........................ p. 3</a:t>
            </a:r>
            <a:br>
              <a:rPr lang="fr-FR" sz="2400" dirty="0">
                <a:solidFill>
                  <a:schemeClr val="bg1">
                    <a:lumMod val="85000"/>
                  </a:schemeClr>
                </a:solidFill>
              </a:rPr>
            </a:br>
            <a:endParaRPr lang="fr-FR" sz="2400" dirty="0">
              <a:solidFill>
                <a:schemeClr val="bg1">
                  <a:lumMod val="85000"/>
                </a:schemeClr>
              </a:solidFill>
            </a:endParaRPr>
          </a:p>
          <a:p>
            <a:pPr marL="560070" indent="-514350">
              <a:buFont typeface="+mj-lt"/>
              <a:buAutoNum type="romanUcPeriod"/>
            </a:pPr>
            <a:r>
              <a:rPr lang="fr-FR" sz="2400" dirty="0">
                <a:solidFill>
                  <a:schemeClr val="bg1">
                    <a:lumMod val="85000"/>
                  </a:schemeClr>
                </a:solidFill>
              </a:rPr>
              <a:t>Introduction </a:t>
            </a:r>
            <a:r>
              <a:rPr lang="fr-FR" sz="1600" dirty="0">
                <a:solidFill>
                  <a:schemeClr val="bg1">
                    <a:lumMod val="85000"/>
                  </a:schemeClr>
                </a:solidFill>
              </a:rPr>
              <a:t>…………….................................................</a:t>
            </a:r>
            <a:r>
              <a:rPr lang="fr-FR" sz="2400" dirty="0">
                <a:solidFill>
                  <a:schemeClr val="bg1">
                    <a:lumMod val="85000"/>
                  </a:schemeClr>
                </a:solidFill>
              </a:rPr>
              <a:t>. </a:t>
            </a:r>
            <a:r>
              <a:rPr lang="fr-FR" sz="1600" dirty="0">
                <a:solidFill>
                  <a:schemeClr val="bg1">
                    <a:lumMod val="85000"/>
                  </a:schemeClr>
                </a:solidFill>
              </a:rPr>
              <a:t>p. 4</a:t>
            </a:r>
            <a:br>
              <a:rPr lang="fr-FR" dirty="0">
                <a:solidFill>
                  <a:schemeClr val="bg1">
                    <a:lumMod val="85000"/>
                  </a:schemeClr>
                </a:solidFill>
              </a:rPr>
            </a:br>
            <a:endParaRPr lang="fr-FR" sz="1600" dirty="0">
              <a:solidFill>
                <a:schemeClr val="bg1">
                  <a:lumMod val="85000"/>
                </a:schemeClr>
              </a:solidFill>
            </a:endParaRPr>
          </a:p>
          <a:p>
            <a:pPr marL="560070" indent="-514350">
              <a:buFont typeface="+mj-lt"/>
              <a:buAutoNum type="romanUcPeriod"/>
            </a:pPr>
            <a:r>
              <a:rPr lang="fr-FR" sz="2400" dirty="0">
                <a:solidFill>
                  <a:schemeClr val="bg1">
                    <a:lumMod val="85000"/>
                  </a:schemeClr>
                </a:solidFill>
              </a:rPr>
              <a:t>Environnement de travail</a:t>
            </a:r>
            <a:br>
              <a:rPr lang="fr-FR" dirty="0">
                <a:solidFill>
                  <a:schemeClr val="bg1">
                    <a:lumMod val="85000"/>
                  </a:schemeClr>
                </a:solidFill>
              </a:rPr>
            </a:br>
            <a:endParaRPr lang="fr-FR" dirty="0">
              <a:solidFill>
                <a:schemeClr val="bg1">
                  <a:lumMod val="85000"/>
                </a:schemeClr>
              </a:solidFill>
            </a:endParaRPr>
          </a:p>
          <a:p>
            <a:pPr lvl="2">
              <a:buFont typeface="Wingdings" panose="05000000000000000000" pitchFamily="2" charset="2"/>
              <a:buChar char="§"/>
            </a:pPr>
            <a:r>
              <a:rPr lang="fr-FR" sz="1700" dirty="0">
                <a:solidFill>
                  <a:schemeClr val="bg1">
                    <a:lumMod val="85000"/>
                  </a:schemeClr>
                </a:solidFill>
              </a:rPr>
              <a:t>Langages et base de données </a:t>
            </a:r>
            <a:r>
              <a:rPr lang="fr-FR" sz="1600" dirty="0">
                <a:solidFill>
                  <a:schemeClr val="bg1">
                    <a:lumMod val="85000"/>
                  </a:schemeClr>
                </a:solidFill>
              </a:rPr>
              <a:t>…………………………….. ……p. 6</a:t>
            </a:r>
          </a:p>
          <a:p>
            <a:pPr lvl="2">
              <a:buFont typeface="Wingdings" panose="05000000000000000000" pitchFamily="2" charset="2"/>
              <a:buChar char="§"/>
            </a:pPr>
            <a:r>
              <a:rPr lang="fr-FR" sz="1700" dirty="0">
                <a:solidFill>
                  <a:schemeClr val="bg1">
                    <a:lumMod val="85000"/>
                  </a:schemeClr>
                </a:solidFill>
              </a:rPr>
              <a:t>Frameworks et bibliothèques</a:t>
            </a:r>
            <a:r>
              <a:rPr lang="fr-FR" sz="1600" dirty="0">
                <a:solidFill>
                  <a:schemeClr val="bg1">
                    <a:lumMod val="85000"/>
                  </a:schemeClr>
                </a:solidFill>
              </a:rPr>
              <a:t>………………………</a:t>
            </a:r>
            <a:r>
              <a:rPr lang="en-US" sz="1600" dirty="0">
                <a:solidFill>
                  <a:schemeClr val="bg1">
                    <a:lumMod val="85000"/>
                  </a:schemeClr>
                </a:solidFill>
              </a:rPr>
              <a:t>…………….</a:t>
            </a:r>
            <a:r>
              <a:rPr lang="fr-FR" sz="1600" dirty="0">
                <a:solidFill>
                  <a:schemeClr val="bg1">
                    <a:lumMod val="85000"/>
                  </a:schemeClr>
                </a:solidFill>
              </a:rPr>
              <a:t>p. 7</a:t>
            </a:r>
          </a:p>
          <a:p>
            <a:pPr lvl="2">
              <a:buFont typeface="Wingdings" panose="05000000000000000000" pitchFamily="2" charset="2"/>
              <a:buChar char="§"/>
            </a:pPr>
            <a:r>
              <a:rPr lang="fr-FR" sz="1700" dirty="0">
                <a:solidFill>
                  <a:schemeClr val="bg1">
                    <a:lumMod val="85000"/>
                  </a:schemeClr>
                </a:solidFill>
              </a:rPr>
              <a:t>Git </a:t>
            </a:r>
            <a:r>
              <a:rPr lang="en-US" sz="1700" dirty="0">
                <a:solidFill>
                  <a:schemeClr val="bg1">
                    <a:lumMod val="85000"/>
                  </a:schemeClr>
                </a:solidFill>
              </a:rPr>
              <a:t>&amp; Github</a:t>
            </a:r>
            <a:r>
              <a:rPr lang="fr-FR" sz="1600" dirty="0">
                <a:solidFill>
                  <a:schemeClr val="bg1">
                    <a:lumMod val="85000"/>
                  </a:schemeClr>
                </a:solidFill>
              </a:rPr>
              <a:t>………………………………............................……..p. 8</a:t>
            </a:r>
          </a:p>
          <a:p>
            <a:pPr lvl="2">
              <a:buFont typeface="Wingdings" panose="05000000000000000000" pitchFamily="2" charset="2"/>
              <a:buChar char="§"/>
            </a:pPr>
            <a:r>
              <a:rPr lang="fr-FR" sz="1700" dirty="0">
                <a:solidFill>
                  <a:schemeClr val="bg1">
                    <a:lumMod val="85000"/>
                  </a:schemeClr>
                </a:solidFill>
              </a:rPr>
              <a:t>Editeur de text, IDE et quelques outils</a:t>
            </a:r>
            <a:r>
              <a:rPr lang="fr-FR" sz="1600" dirty="0">
                <a:solidFill>
                  <a:schemeClr val="bg1">
                    <a:lumMod val="85000"/>
                  </a:schemeClr>
                </a:solidFill>
              </a:rPr>
              <a:t>……………..............p. 9</a:t>
            </a:r>
          </a:p>
          <a:p>
            <a:pPr marL="560070" indent="-514350">
              <a:buFont typeface="+mj-lt"/>
              <a:buAutoNum type="romanUcPeriod"/>
            </a:pPr>
            <a:r>
              <a:rPr lang="fr-FR" sz="2100" dirty="0">
                <a:solidFill>
                  <a:schemeClr val="bg1">
                    <a:lumMod val="85000"/>
                  </a:schemeClr>
                </a:solidFill>
              </a:rPr>
              <a:t>Apprentissage</a:t>
            </a:r>
            <a:br>
              <a:rPr lang="fr-FR" sz="2100" dirty="0">
                <a:solidFill>
                  <a:schemeClr val="bg1">
                    <a:lumMod val="85000"/>
                  </a:schemeClr>
                </a:solidFill>
              </a:rPr>
            </a:br>
            <a:endParaRPr lang="fr-FR" sz="2100" dirty="0">
              <a:solidFill>
                <a:schemeClr val="bg1">
                  <a:lumMod val="85000"/>
                </a:schemeClr>
              </a:solidFill>
            </a:endParaRPr>
          </a:p>
          <a:p>
            <a:pPr lvl="2">
              <a:buFont typeface="Wingdings" panose="05000000000000000000" pitchFamily="2" charset="2"/>
              <a:buChar char="§"/>
            </a:pPr>
            <a:r>
              <a:rPr lang="fr-FR" sz="1600" dirty="0">
                <a:solidFill>
                  <a:schemeClr val="bg1">
                    <a:lumMod val="85000"/>
                  </a:schemeClr>
                </a:solidFill>
                <a:ea typeface="+mn-lt"/>
                <a:cs typeface="+mn-lt"/>
              </a:rPr>
              <a:t>Spring Boot et Angular  …………………………………………………p. 14</a:t>
            </a:r>
            <a:endParaRPr lang="fr-FR" sz="1600" dirty="0">
              <a:solidFill>
                <a:schemeClr val="bg1">
                  <a:lumMod val="85000"/>
                </a:schemeClr>
              </a:solidFill>
            </a:endParaRPr>
          </a:p>
        </p:txBody>
      </p:sp>
      <p:sp>
        <p:nvSpPr>
          <p:cNvPr id="10" name="Content Placeholder 9">
            <a:extLst>
              <a:ext uri="{FF2B5EF4-FFF2-40B4-BE49-F238E27FC236}">
                <a16:creationId xmlns:a16="http://schemas.microsoft.com/office/drawing/2014/main" id="{5EE7C0F3-3B4F-439F-BF0A-B4E471BF2FAD}"/>
              </a:ext>
            </a:extLst>
          </p:cNvPr>
          <p:cNvSpPr>
            <a:spLocks noGrp="1"/>
          </p:cNvSpPr>
          <p:nvPr>
            <p:ph sz="half" idx="2"/>
          </p:nvPr>
        </p:nvSpPr>
        <p:spPr>
          <a:xfrm>
            <a:off x="6096000" y="1614617"/>
            <a:ext cx="5348417" cy="4456670"/>
          </a:xfrm>
        </p:spPr>
        <p:txBody>
          <a:bodyPr>
            <a:normAutofit fontScale="62500" lnSpcReduction="20000"/>
          </a:bodyPr>
          <a:lstStyle/>
          <a:p>
            <a:pPr marL="560070" indent="-514350">
              <a:buFont typeface="+mj-lt"/>
              <a:buAutoNum type="romanUcPeriod" startAt="5"/>
            </a:pPr>
            <a:r>
              <a:rPr lang="fr-FR" dirty="0">
                <a:solidFill>
                  <a:schemeClr val="bg1">
                    <a:lumMod val="85000"/>
                  </a:schemeClr>
                </a:solidFill>
                <a:ea typeface="+mn-lt"/>
                <a:cs typeface="+mn-lt"/>
              </a:rPr>
              <a:t>Conception</a:t>
            </a:r>
            <a:br>
              <a:rPr lang="fr-FR" dirty="0">
                <a:solidFill>
                  <a:schemeClr val="bg1">
                    <a:lumMod val="85000"/>
                  </a:schemeClr>
                </a:solidFill>
                <a:ea typeface="+mn-lt"/>
                <a:cs typeface="+mn-lt"/>
              </a:rPr>
            </a:br>
            <a:endParaRPr lang="fr-FR" dirty="0">
              <a:solidFill>
                <a:schemeClr val="bg1">
                  <a:lumMod val="85000"/>
                </a:schemeClr>
              </a:solidFill>
              <a:ea typeface="+mn-lt"/>
              <a:cs typeface="+mn-lt"/>
            </a:endParaRPr>
          </a:p>
          <a:p>
            <a:pPr lvl="2">
              <a:buFont typeface="Wingdings" panose="05000000000000000000" pitchFamily="2" charset="2"/>
              <a:buChar char="§"/>
            </a:pPr>
            <a:r>
              <a:rPr lang="fr-FR" sz="1600" dirty="0">
                <a:solidFill>
                  <a:schemeClr val="bg1">
                    <a:lumMod val="85000"/>
                  </a:schemeClr>
                </a:solidFill>
                <a:ea typeface="+mn-lt"/>
                <a:cs typeface="+mn-lt"/>
              </a:rPr>
              <a:t>L’Architecture …………………………………………………………………p. 13</a:t>
            </a:r>
            <a:endParaRPr lang="en-US" sz="1600" dirty="0">
              <a:solidFill>
                <a:schemeClr val="bg1">
                  <a:lumMod val="85000"/>
                </a:schemeClr>
              </a:solidFill>
              <a:ea typeface="+mn-lt"/>
              <a:cs typeface="+mn-lt"/>
            </a:endParaRPr>
          </a:p>
          <a:p>
            <a:pPr lvl="2">
              <a:buFont typeface="Wingdings" panose="05000000000000000000" pitchFamily="2" charset="2"/>
              <a:buChar char="§"/>
            </a:pPr>
            <a:r>
              <a:rPr lang="fr-FR" sz="1600" dirty="0">
                <a:solidFill>
                  <a:schemeClr val="bg1">
                    <a:lumMod val="85000"/>
                  </a:schemeClr>
                </a:solidFill>
                <a:ea typeface="+mn-lt"/>
                <a:cs typeface="+mn-lt"/>
              </a:rPr>
              <a:t>Structure de backend ………………………………………………………p. 14</a:t>
            </a:r>
          </a:p>
          <a:p>
            <a:pPr lvl="2">
              <a:buFont typeface="Wingdings" panose="05000000000000000000" pitchFamily="2" charset="2"/>
              <a:buChar char="§"/>
            </a:pPr>
            <a:r>
              <a:rPr lang="fr-FR" sz="1600" dirty="0">
                <a:solidFill>
                  <a:schemeClr val="bg1">
                    <a:lumMod val="85000"/>
                  </a:schemeClr>
                </a:solidFill>
                <a:ea typeface="+mn-lt"/>
                <a:cs typeface="+mn-lt"/>
              </a:rPr>
              <a:t>MCD ………………………………….…………………………………………..p. 15</a:t>
            </a:r>
          </a:p>
          <a:p>
            <a:pPr lvl="2">
              <a:buFont typeface="Wingdings" panose="05000000000000000000" pitchFamily="2" charset="2"/>
              <a:buChar char="§"/>
            </a:pPr>
            <a:r>
              <a:rPr lang="fr-FR" sz="1600" dirty="0">
                <a:solidFill>
                  <a:schemeClr val="bg1">
                    <a:lumMod val="85000"/>
                  </a:schemeClr>
                </a:solidFill>
                <a:ea typeface="+mn-lt"/>
                <a:cs typeface="+mn-lt"/>
              </a:rPr>
              <a:t>Diagramme des classes ……………………………………………………..p. 16</a:t>
            </a:r>
          </a:p>
          <a:p>
            <a:pPr marL="560070" indent="-514350">
              <a:buFont typeface="+mj-lt"/>
              <a:buAutoNum type="romanUcPeriod" startAt="5"/>
            </a:pPr>
            <a:r>
              <a:rPr lang="fr-FR" dirty="0">
                <a:solidFill>
                  <a:schemeClr val="bg1">
                    <a:lumMod val="85000"/>
                  </a:schemeClr>
                </a:solidFill>
                <a:ea typeface="+mn-lt"/>
                <a:cs typeface="+mn-lt"/>
              </a:rPr>
              <a:t>Implémentation</a:t>
            </a:r>
            <a:br>
              <a:rPr lang="fr-FR" dirty="0">
                <a:solidFill>
                  <a:schemeClr val="bg1">
                    <a:lumMod val="85000"/>
                  </a:schemeClr>
                </a:solidFill>
                <a:ea typeface="+mn-lt"/>
                <a:cs typeface="+mn-lt"/>
              </a:rPr>
            </a:br>
            <a:endParaRPr lang="fr-FR" sz="2000" dirty="0">
              <a:solidFill>
                <a:schemeClr val="bg1">
                  <a:lumMod val="85000"/>
                </a:schemeClr>
              </a:solidFill>
              <a:ea typeface="+mn-lt"/>
              <a:cs typeface="+mn-lt"/>
            </a:endParaRPr>
          </a:p>
          <a:p>
            <a:pPr lvl="2">
              <a:buFont typeface="Wingdings" panose="05000000000000000000" pitchFamily="2" charset="2"/>
              <a:buChar char="§"/>
            </a:pPr>
            <a:r>
              <a:rPr lang="fr-FR" sz="1600" dirty="0">
                <a:solidFill>
                  <a:schemeClr val="bg1">
                    <a:lumMod val="85000"/>
                  </a:schemeClr>
                </a:solidFill>
                <a:ea typeface="+mn-lt"/>
                <a:cs typeface="+mn-lt"/>
              </a:rPr>
              <a:t>Entity …….</a:t>
            </a:r>
            <a:r>
              <a:rPr lang="en-US" sz="1600" dirty="0">
                <a:solidFill>
                  <a:schemeClr val="bg1">
                    <a:lumMod val="85000"/>
                  </a:schemeClr>
                </a:solidFill>
                <a:ea typeface="+mn-lt"/>
                <a:cs typeface="+mn-lt"/>
              </a:rPr>
              <a:t>…………………………………….</a:t>
            </a:r>
            <a:r>
              <a:rPr lang="fr-FR" sz="1600" dirty="0">
                <a:solidFill>
                  <a:schemeClr val="bg1">
                    <a:lumMod val="85000"/>
                  </a:schemeClr>
                </a:solidFill>
                <a:ea typeface="+mn-lt"/>
                <a:cs typeface="+mn-lt"/>
              </a:rPr>
              <a:t>…………………………...... p. 18</a:t>
            </a:r>
          </a:p>
          <a:p>
            <a:pPr lvl="2">
              <a:buFont typeface="Wingdings" panose="05000000000000000000" pitchFamily="2" charset="2"/>
              <a:buChar char="§"/>
            </a:pPr>
            <a:r>
              <a:rPr lang="fr-FR" sz="1600" dirty="0">
                <a:solidFill>
                  <a:schemeClr val="bg1">
                    <a:lumMod val="85000"/>
                  </a:schemeClr>
                </a:solidFill>
                <a:ea typeface="+mn-lt"/>
                <a:cs typeface="+mn-lt"/>
              </a:rPr>
              <a:t>Repository ……………….………………………………………………….. p. 19</a:t>
            </a:r>
          </a:p>
          <a:p>
            <a:pPr lvl="2">
              <a:buFont typeface="Wingdings" panose="05000000000000000000" pitchFamily="2" charset="2"/>
              <a:buChar char="§"/>
            </a:pPr>
            <a:r>
              <a:rPr lang="fr-FR" sz="1600" dirty="0">
                <a:solidFill>
                  <a:schemeClr val="bg1">
                    <a:lumMod val="85000"/>
                  </a:schemeClr>
                </a:solidFill>
                <a:ea typeface="+mn-lt"/>
                <a:cs typeface="+mn-lt"/>
              </a:rPr>
              <a:t>Service ………………………………………………………………………… p. 20</a:t>
            </a:r>
          </a:p>
          <a:p>
            <a:pPr lvl="2">
              <a:buFont typeface="Wingdings" panose="05000000000000000000" pitchFamily="2" charset="2"/>
              <a:buChar char="§"/>
            </a:pPr>
            <a:r>
              <a:rPr lang="fr-FR" sz="1600" dirty="0">
                <a:solidFill>
                  <a:schemeClr val="bg1">
                    <a:lumMod val="85000"/>
                  </a:schemeClr>
                </a:solidFill>
                <a:ea typeface="+mn-lt"/>
                <a:cs typeface="+mn-lt"/>
              </a:rPr>
              <a:t>Rest Controller ……………………………………………………………… p. 21</a:t>
            </a:r>
          </a:p>
          <a:p>
            <a:pPr lvl="2">
              <a:buFont typeface="Wingdings" panose="05000000000000000000" pitchFamily="2" charset="2"/>
              <a:buChar char="§"/>
            </a:pPr>
            <a:r>
              <a:rPr lang="fr-FR" sz="1600" dirty="0">
                <a:solidFill>
                  <a:schemeClr val="bg1">
                    <a:lumMod val="85000"/>
                  </a:schemeClr>
                </a:solidFill>
                <a:ea typeface="+mn-lt"/>
                <a:cs typeface="+mn-lt"/>
              </a:rPr>
              <a:t>Ecouteur d’évènements……………………………………….............. p. 22</a:t>
            </a:r>
          </a:p>
          <a:p>
            <a:pPr lvl="2">
              <a:buFont typeface="Wingdings" panose="05000000000000000000" pitchFamily="2" charset="2"/>
              <a:buChar char="§"/>
            </a:pPr>
            <a:r>
              <a:rPr lang="fr-FR" sz="1600" dirty="0">
                <a:solidFill>
                  <a:schemeClr val="bg1">
                    <a:lumMod val="85000"/>
                  </a:schemeClr>
                </a:solidFill>
                <a:ea typeface="+mn-lt"/>
                <a:cs typeface="+mn-lt"/>
              </a:rPr>
              <a:t>Creation de compte……………………………………………………….. p. 23</a:t>
            </a:r>
          </a:p>
          <a:p>
            <a:pPr lvl="2">
              <a:buFont typeface="Wingdings" panose="05000000000000000000" pitchFamily="2" charset="2"/>
              <a:buChar char="§"/>
            </a:pPr>
            <a:r>
              <a:rPr lang="fr-FR" sz="1600" dirty="0">
                <a:solidFill>
                  <a:schemeClr val="bg1">
                    <a:lumMod val="85000"/>
                  </a:schemeClr>
                </a:solidFill>
                <a:ea typeface="+mn-lt"/>
                <a:cs typeface="+mn-lt"/>
              </a:rPr>
              <a:t>Connexion ……………………………………………………………………  p.28</a:t>
            </a:r>
          </a:p>
          <a:p>
            <a:pPr lvl="2">
              <a:buFont typeface="Wingdings" panose="05000000000000000000" pitchFamily="2" charset="2"/>
              <a:buChar char="§"/>
            </a:pPr>
            <a:r>
              <a:rPr lang="fr-FR" sz="1600" dirty="0">
                <a:solidFill>
                  <a:schemeClr val="bg1">
                    <a:lumMod val="85000"/>
                  </a:schemeClr>
                </a:solidFill>
                <a:ea typeface="+mn-lt"/>
                <a:cs typeface="+mn-lt"/>
              </a:rPr>
              <a:t>Page Utilisateur …………………………………………………………….  p.29</a:t>
            </a:r>
          </a:p>
          <a:p>
            <a:pPr lvl="2">
              <a:buFont typeface="Wingdings" panose="05000000000000000000" pitchFamily="2" charset="2"/>
              <a:buChar char="§"/>
            </a:pPr>
            <a:r>
              <a:rPr lang="fr-FR" sz="1600" dirty="0">
                <a:solidFill>
                  <a:schemeClr val="bg1">
                    <a:lumMod val="85000"/>
                  </a:schemeClr>
                </a:solidFill>
                <a:ea typeface="+mn-lt"/>
                <a:cs typeface="+mn-lt"/>
              </a:rPr>
              <a:t>Page Publication ………………………………………………………….… p.42</a:t>
            </a:r>
          </a:p>
          <a:p>
            <a:pPr lvl="2">
              <a:buFont typeface="Wingdings" panose="05000000000000000000" pitchFamily="2" charset="2"/>
              <a:buChar char="§"/>
            </a:pPr>
            <a:r>
              <a:rPr lang="fr-FR" sz="1600" dirty="0">
                <a:solidFill>
                  <a:schemeClr val="bg1">
                    <a:lumMod val="85000"/>
                  </a:schemeClr>
                </a:solidFill>
                <a:ea typeface="+mn-lt"/>
                <a:cs typeface="+mn-lt"/>
              </a:rPr>
              <a:t>Page Explore …………………………………………………………………. p.50</a:t>
            </a:r>
          </a:p>
          <a:p>
            <a:pPr lvl="2">
              <a:buFont typeface="Wingdings" panose="05000000000000000000" pitchFamily="2" charset="2"/>
              <a:buChar char="§"/>
            </a:pPr>
            <a:r>
              <a:rPr lang="fr-FR" sz="1600" dirty="0">
                <a:solidFill>
                  <a:schemeClr val="bg1">
                    <a:lumMod val="85000"/>
                  </a:schemeClr>
                </a:solidFill>
                <a:ea typeface="+mn-lt"/>
                <a:cs typeface="+mn-lt"/>
              </a:rPr>
              <a:t>Modification de photo de profil …………………………………........  p. 53</a:t>
            </a:r>
          </a:p>
          <a:p>
            <a:pPr lvl="2">
              <a:buFont typeface="Wingdings" panose="05000000000000000000" pitchFamily="2" charset="2"/>
              <a:buChar char="§"/>
            </a:pPr>
            <a:r>
              <a:rPr lang="fr-FR" sz="1600" dirty="0">
                <a:solidFill>
                  <a:schemeClr val="bg1">
                    <a:lumMod val="85000"/>
                  </a:schemeClr>
                </a:solidFill>
                <a:ea typeface="+mn-lt"/>
                <a:cs typeface="+mn-lt"/>
              </a:rPr>
              <a:t>Page réinitialisation MDP ……………………….………</a:t>
            </a:r>
            <a:r>
              <a:rPr lang="en-US" sz="1600" dirty="0">
                <a:solidFill>
                  <a:schemeClr val="bg1">
                    <a:lumMod val="85000"/>
                  </a:schemeClr>
                </a:solidFill>
                <a:ea typeface="+mn-lt"/>
                <a:cs typeface="+mn-lt"/>
              </a:rPr>
              <a:t>…………….</a:t>
            </a:r>
            <a:r>
              <a:rPr lang="fr-FR" sz="1600" dirty="0">
                <a:solidFill>
                  <a:schemeClr val="bg1">
                    <a:lumMod val="85000"/>
                  </a:schemeClr>
                </a:solidFill>
                <a:ea typeface="+mn-lt"/>
                <a:cs typeface="+mn-lt"/>
              </a:rPr>
              <a:t>…. p.58</a:t>
            </a:r>
          </a:p>
          <a:p>
            <a:pPr lvl="2">
              <a:buFont typeface="Wingdings" panose="05000000000000000000" pitchFamily="2" charset="2"/>
              <a:buChar char="§"/>
            </a:pPr>
            <a:r>
              <a:rPr lang="fr-FR" sz="1600" dirty="0">
                <a:solidFill>
                  <a:schemeClr val="bg1">
                    <a:lumMod val="85000"/>
                  </a:schemeClr>
                </a:solidFill>
                <a:ea typeface="+mn-lt"/>
                <a:cs typeface="+mn-lt"/>
              </a:rPr>
              <a:t>Les taches de fond  …………………….………………..……….………… p.62</a:t>
            </a:r>
          </a:p>
          <a:p>
            <a:pPr marL="560070" indent="-514350">
              <a:buFont typeface="+mj-lt"/>
              <a:buAutoNum type="romanUcPeriod" startAt="8"/>
            </a:pPr>
            <a:r>
              <a:rPr lang="fr-FR" dirty="0">
                <a:solidFill>
                  <a:schemeClr val="bg1">
                    <a:lumMod val="85000"/>
                  </a:schemeClr>
                </a:solidFill>
              </a:rPr>
              <a:t>Conclusion </a:t>
            </a:r>
            <a:r>
              <a:rPr lang="fr-FR" sz="1600" dirty="0">
                <a:solidFill>
                  <a:schemeClr val="bg1">
                    <a:lumMod val="85000"/>
                  </a:schemeClr>
                </a:solidFill>
              </a:rPr>
              <a:t>………………………………………………………………..…. p. 65</a:t>
            </a:r>
            <a:endParaRPr lang="en-US" sz="1600" dirty="0">
              <a:solidFill>
                <a:schemeClr val="bg1">
                  <a:lumMod val="85000"/>
                </a:schemeClr>
              </a:solidFill>
            </a:endParaRPr>
          </a:p>
        </p:txBody>
      </p:sp>
    </p:spTree>
    <p:extLst>
      <p:ext uri="{BB962C8B-B14F-4D97-AF65-F5344CB8AC3E}">
        <p14:creationId xmlns:p14="http://schemas.microsoft.com/office/powerpoint/2010/main" val="3441163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fr-FR" sz="4800" cap="none" dirty="0">
                <a:solidFill>
                  <a:schemeClr val="accent2">
                    <a:lumMod val="60000"/>
                    <a:lumOff val="40000"/>
                  </a:schemeClr>
                </a:solidFill>
                <a:latin typeface="Century Schoolbook" panose="02040604050505020304" pitchFamily="18" charset="0"/>
              </a:rPr>
              <a:t>I</a:t>
            </a:r>
            <a:r>
              <a:rPr lang="en-US" sz="4800" cap="none" dirty="0" err="1">
                <a:solidFill>
                  <a:schemeClr val="accent2">
                    <a:lumMod val="60000"/>
                    <a:lumOff val="40000"/>
                  </a:schemeClr>
                </a:solidFill>
                <a:latin typeface="Century Schoolbook" panose="02040604050505020304" pitchFamily="18" charset="0"/>
              </a:rPr>
              <a:t>mplémentation</a:t>
            </a:r>
            <a:endParaRPr lang="fr-FR" sz="4800" cap="none" dirty="0">
              <a:solidFill>
                <a:schemeClr val="accent2">
                  <a:lumMod val="60000"/>
                  <a:lumOff val="40000"/>
                </a:schemeClr>
              </a:solidFill>
              <a:latin typeface="Century Schoolbook" panose="02040604050505020304" pitchFamily="18" charset="0"/>
            </a:endParaRPr>
          </a:p>
        </p:txBody>
      </p:sp>
      <p:sp>
        <p:nvSpPr>
          <p:cNvPr id="5" name="Slide Number Placeholder 3">
            <a:extLst>
              <a:ext uri="{FF2B5EF4-FFF2-40B4-BE49-F238E27FC236}">
                <a16:creationId xmlns:a16="http://schemas.microsoft.com/office/drawing/2014/main" id="{AB859025-DC8D-4572-988F-334518876AA1}"/>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17</a:t>
            </a:r>
          </a:p>
        </p:txBody>
      </p:sp>
    </p:spTree>
    <p:extLst>
      <p:ext uri="{BB962C8B-B14F-4D97-AF65-F5344CB8AC3E}">
        <p14:creationId xmlns:p14="http://schemas.microsoft.com/office/powerpoint/2010/main" val="3956227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DF0B49-DFFF-4F07-A69C-15C9675C177D}"/>
              </a:ext>
            </a:extLst>
          </p:cNvPr>
          <p:cNvSpPr>
            <a:spLocks noGrp="1"/>
          </p:cNvSpPr>
          <p:nvPr>
            <p:ph type="title"/>
          </p:nvPr>
        </p:nvSpPr>
        <p:spPr>
          <a:xfrm>
            <a:off x="894823" y="2267082"/>
            <a:ext cx="4048125" cy="497491"/>
          </a:xfrm>
        </p:spPr>
        <p:txBody>
          <a:bodyPr/>
          <a:lstStyle/>
          <a:p>
            <a:r>
              <a:rPr lang="fr-FR" sz="2800" b="1" dirty="0">
                <a:solidFill>
                  <a:schemeClr val="accent2">
                    <a:lumMod val="60000"/>
                    <a:lumOff val="40000"/>
                  </a:schemeClr>
                </a:solidFill>
                <a:latin typeface="Century Schoolbook" panose="02040604050505020304" pitchFamily="18" charset="0"/>
              </a:rPr>
              <a:t>Entity</a:t>
            </a:r>
          </a:p>
        </p:txBody>
      </p:sp>
      <p:sp>
        <p:nvSpPr>
          <p:cNvPr id="7" name="Text Placeholder 6">
            <a:extLst>
              <a:ext uri="{FF2B5EF4-FFF2-40B4-BE49-F238E27FC236}">
                <a16:creationId xmlns:a16="http://schemas.microsoft.com/office/drawing/2014/main" id="{9D7F3D95-B628-49D2-A8CC-AA330A076C71}"/>
              </a:ext>
            </a:extLst>
          </p:cNvPr>
          <p:cNvSpPr>
            <a:spLocks noGrp="1"/>
          </p:cNvSpPr>
          <p:nvPr>
            <p:ph type="body" sz="half" idx="2"/>
          </p:nvPr>
        </p:nvSpPr>
        <p:spPr>
          <a:xfrm>
            <a:off x="894823" y="2904820"/>
            <a:ext cx="4048124" cy="2428475"/>
          </a:xfrm>
        </p:spPr>
        <p:txBody>
          <a:bodyPr/>
          <a:lstStyle/>
          <a:p>
            <a:r>
              <a:rPr lang="fr-FR" dirty="0">
                <a:solidFill>
                  <a:schemeClr val="bg1">
                    <a:lumMod val="85000"/>
                  </a:schemeClr>
                </a:solidFill>
              </a:rPr>
              <a:t>Les POJO (plain </a:t>
            </a:r>
            <a:r>
              <a:rPr lang="fr-FR" dirty="0" err="1">
                <a:solidFill>
                  <a:schemeClr val="bg1">
                    <a:lumMod val="85000"/>
                  </a:schemeClr>
                </a:solidFill>
              </a:rPr>
              <a:t>old</a:t>
            </a:r>
            <a:r>
              <a:rPr lang="fr-FR" dirty="0">
                <a:solidFill>
                  <a:schemeClr val="bg1">
                    <a:lumMod val="85000"/>
                  </a:schemeClr>
                </a:solidFill>
              </a:rPr>
              <a:t> Java </a:t>
            </a:r>
            <a:r>
              <a:rPr lang="fr-FR" dirty="0" err="1">
                <a:solidFill>
                  <a:schemeClr val="bg1">
                    <a:lumMod val="85000"/>
                  </a:schemeClr>
                </a:solidFill>
              </a:rPr>
              <a:t>object</a:t>
            </a:r>
            <a:r>
              <a:rPr lang="fr-FR" dirty="0">
                <a:solidFill>
                  <a:schemeClr val="bg1">
                    <a:lumMod val="85000"/>
                  </a:schemeClr>
                </a:solidFill>
              </a:rPr>
              <a:t>) représentant des données qui peuvent être persistées dans la base de données. Une entité représente une table stockée dans une base de données. Chaque instance d'une entité représente une ligne dans la table.</a:t>
            </a:r>
          </a:p>
        </p:txBody>
      </p:sp>
      <p:sp>
        <p:nvSpPr>
          <p:cNvPr id="4" name="Slide Number Placeholder 3">
            <a:extLst>
              <a:ext uri="{FF2B5EF4-FFF2-40B4-BE49-F238E27FC236}">
                <a16:creationId xmlns:a16="http://schemas.microsoft.com/office/drawing/2014/main" id="{679FED70-8373-4B7B-9939-9D42BBF449F0}"/>
              </a:ext>
            </a:extLst>
          </p:cNvPr>
          <p:cNvSpPr>
            <a:spLocks noGrp="1"/>
          </p:cNvSpPr>
          <p:nvPr>
            <p:ph type="sldNum" sz="quarter" idx="12"/>
          </p:nvPr>
        </p:nvSpPr>
        <p:spPr>
          <a:xfrm>
            <a:off x="345989" y="6303175"/>
            <a:ext cx="11500021" cy="365125"/>
          </a:xfrm>
        </p:spPr>
        <p:txBody>
          <a:bodyPr/>
          <a:lstStyle/>
          <a:p>
            <a:r>
              <a:rPr lang="fr-FR" sz="1800" dirty="0"/>
              <a:t>22</a:t>
            </a:r>
          </a:p>
        </p:txBody>
      </p:sp>
      <p:pic>
        <p:nvPicPr>
          <p:cNvPr id="2" name="Picture 1">
            <a:extLst>
              <a:ext uri="{FF2B5EF4-FFF2-40B4-BE49-F238E27FC236}">
                <a16:creationId xmlns:a16="http://schemas.microsoft.com/office/drawing/2014/main" id="{366BBD12-67CA-431B-BBE5-9A23133B3B56}"/>
              </a:ext>
            </a:extLst>
          </p:cNvPr>
          <p:cNvPicPr>
            <a:picLocks noChangeAspect="1"/>
          </p:cNvPicPr>
          <p:nvPr/>
        </p:nvPicPr>
        <p:blipFill>
          <a:blip r:embed="rId3"/>
          <a:stretch>
            <a:fillRect/>
          </a:stretch>
        </p:blipFill>
        <p:spPr>
          <a:xfrm>
            <a:off x="4942947" y="317086"/>
            <a:ext cx="6517802" cy="6223828"/>
          </a:xfrm>
          <a:prstGeom prst="rect">
            <a:avLst/>
          </a:prstGeom>
        </p:spPr>
      </p:pic>
    </p:spTree>
    <p:extLst>
      <p:ext uri="{BB962C8B-B14F-4D97-AF65-F5344CB8AC3E}">
        <p14:creationId xmlns:p14="http://schemas.microsoft.com/office/powerpoint/2010/main" val="18609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515A5-C6F5-497C-94E5-39E954224069}"/>
              </a:ext>
            </a:extLst>
          </p:cNvPr>
          <p:cNvSpPr>
            <a:spLocks noGrp="1"/>
          </p:cNvSpPr>
          <p:nvPr>
            <p:ph type="title"/>
          </p:nvPr>
        </p:nvSpPr>
        <p:spPr>
          <a:xfrm>
            <a:off x="484667" y="2366343"/>
            <a:ext cx="3990022" cy="530721"/>
          </a:xfrm>
        </p:spPr>
        <p:txBody>
          <a:bodyPr/>
          <a:lstStyle/>
          <a:p>
            <a:r>
              <a:rPr lang="fr-FR" sz="2800" b="1" dirty="0">
                <a:solidFill>
                  <a:schemeClr val="accent2">
                    <a:lumMod val="60000"/>
                    <a:lumOff val="40000"/>
                  </a:schemeClr>
                </a:solidFill>
                <a:latin typeface="Century Schoolbook" panose="02040604050505020304" pitchFamily="18" charset="0"/>
              </a:rPr>
              <a:t>Repository</a:t>
            </a:r>
          </a:p>
        </p:txBody>
      </p:sp>
      <p:sp>
        <p:nvSpPr>
          <p:cNvPr id="9" name="Text Placeholder 6">
            <a:extLst>
              <a:ext uri="{FF2B5EF4-FFF2-40B4-BE49-F238E27FC236}">
                <a16:creationId xmlns:a16="http://schemas.microsoft.com/office/drawing/2014/main" id="{5E829D45-B73C-4DB2-9FF2-C18C11D66A63}"/>
              </a:ext>
            </a:extLst>
          </p:cNvPr>
          <p:cNvSpPr txBox="1">
            <a:spLocks/>
          </p:cNvSpPr>
          <p:nvPr/>
        </p:nvSpPr>
        <p:spPr>
          <a:xfrm>
            <a:off x="484667" y="2966490"/>
            <a:ext cx="4048124" cy="2428475"/>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Clr>
                <a:schemeClr val="accent1"/>
              </a:buClr>
              <a:buSzPct val="80000"/>
              <a:buFont typeface="Corbel" pitchFamily="34" charset="0"/>
              <a:buNone/>
              <a:defRPr sz="1700" kern="120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200" kern="1200">
                <a:solidFill>
                  <a:schemeClr val="accent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000" kern="1200">
                <a:solidFill>
                  <a:schemeClr val="accent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9pPr>
          </a:lstStyle>
          <a:p>
            <a:r>
              <a:rPr lang="fr-FR" dirty="0">
                <a:solidFill>
                  <a:schemeClr val="bg1">
                    <a:lumMod val="85000"/>
                  </a:schemeClr>
                </a:solidFill>
              </a:rPr>
              <a:t>Mécanisme d'encapsulation du stockage, de la récupération et de la recherche qui émule une collection d'objets</a:t>
            </a:r>
          </a:p>
        </p:txBody>
      </p:sp>
      <p:sp>
        <p:nvSpPr>
          <p:cNvPr id="6" name="Slide Number Placeholder 3">
            <a:extLst>
              <a:ext uri="{FF2B5EF4-FFF2-40B4-BE49-F238E27FC236}">
                <a16:creationId xmlns:a16="http://schemas.microsoft.com/office/drawing/2014/main" id="{EFFE9556-E18C-43CA-9575-5192988D6CD9}"/>
              </a:ext>
            </a:extLst>
          </p:cNvPr>
          <p:cNvSpPr>
            <a:spLocks noGrp="1"/>
          </p:cNvSpPr>
          <p:nvPr>
            <p:ph type="sldNum" sz="quarter" idx="12"/>
          </p:nvPr>
        </p:nvSpPr>
        <p:spPr>
          <a:xfrm>
            <a:off x="345989" y="6303175"/>
            <a:ext cx="11500021" cy="365125"/>
          </a:xfrm>
        </p:spPr>
        <p:txBody>
          <a:bodyPr/>
          <a:lstStyle/>
          <a:p>
            <a:r>
              <a:rPr lang="fr-FR" sz="1800" dirty="0"/>
              <a:t>23</a:t>
            </a:r>
          </a:p>
        </p:txBody>
      </p:sp>
      <p:pic>
        <p:nvPicPr>
          <p:cNvPr id="3" name="Picture 2">
            <a:extLst>
              <a:ext uri="{FF2B5EF4-FFF2-40B4-BE49-F238E27FC236}">
                <a16:creationId xmlns:a16="http://schemas.microsoft.com/office/drawing/2014/main" id="{A2DA220B-40C7-49F9-9F7A-CD209D08DCF4}"/>
              </a:ext>
            </a:extLst>
          </p:cNvPr>
          <p:cNvPicPr>
            <a:picLocks noChangeAspect="1"/>
          </p:cNvPicPr>
          <p:nvPr/>
        </p:nvPicPr>
        <p:blipFill>
          <a:blip r:embed="rId2"/>
          <a:stretch>
            <a:fillRect/>
          </a:stretch>
        </p:blipFill>
        <p:spPr>
          <a:xfrm>
            <a:off x="4532790" y="425430"/>
            <a:ext cx="7313219" cy="5482693"/>
          </a:xfrm>
          <a:prstGeom prst="rect">
            <a:avLst/>
          </a:prstGeom>
        </p:spPr>
      </p:pic>
    </p:spTree>
    <p:extLst>
      <p:ext uri="{BB962C8B-B14F-4D97-AF65-F5344CB8AC3E}">
        <p14:creationId xmlns:p14="http://schemas.microsoft.com/office/powerpoint/2010/main" val="1446959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90172-22ED-45C0-9E05-7AE26E27DAD1}"/>
              </a:ext>
            </a:extLst>
          </p:cNvPr>
          <p:cNvSpPr>
            <a:spLocks noGrp="1"/>
          </p:cNvSpPr>
          <p:nvPr>
            <p:ph type="title"/>
          </p:nvPr>
        </p:nvSpPr>
        <p:spPr>
          <a:xfrm>
            <a:off x="561975" y="2305050"/>
            <a:ext cx="3588488" cy="529590"/>
          </a:xfrm>
        </p:spPr>
        <p:txBody>
          <a:bodyPr/>
          <a:lstStyle/>
          <a:p>
            <a:r>
              <a:rPr lang="fr-FR" sz="2800" b="1" dirty="0">
                <a:solidFill>
                  <a:schemeClr val="accent2">
                    <a:lumMod val="60000"/>
                    <a:lumOff val="40000"/>
                  </a:schemeClr>
                </a:solidFill>
                <a:latin typeface="Century Schoolbook" panose="02040604050505020304" pitchFamily="18" charset="0"/>
              </a:rPr>
              <a:t>Service</a:t>
            </a:r>
          </a:p>
        </p:txBody>
      </p:sp>
      <p:sp>
        <p:nvSpPr>
          <p:cNvPr id="4" name="Text Placeholder 3">
            <a:extLst>
              <a:ext uri="{FF2B5EF4-FFF2-40B4-BE49-F238E27FC236}">
                <a16:creationId xmlns:a16="http://schemas.microsoft.com/office/drawing/2014/main" id="{C8F2384B-06FE-45A1-858F-D93DD9A1BB08}"/>
              </a:ext>
            </a:extLst>
          </p:cNvPr>
          <p:cNvSpPr>
            <a:spLocks noGrp="1"/>
          </p:cNvSpPr>
          <p:nvPr>
            <p:ph type="body" sz="half" idx="2"/>
          </p:nvPr>
        </p:nvSpPr>
        <p:spPr>
          <a:xfrm>
            <a:off x="561975" y="3021795"/>
            <a:ext cx="3588488" cy="2003131"/>
          </a:xfrm>
        </p:spPr>
        <p:txBody>
          <a:bodyPr>
            <a:normAutofit/>
          </a:bodyPr>
          <a:lstStyle/>
          <a:p>
            <a:pPr algn="just"/>
            <a:r>
              <a:rPr lang="fr-FR" dirty="0">
                <a:solidFill>
                  <a:schemeClr val="bg1">
                    <a:lumMod val="85000"/>
                  </a:schemeClr>
                </a:solidFill>
              </a:rPr>
              <a:t>Les fichiers de classe qui sont utilisés pour écrire la logique métier dans une couche différente, séparée du fichier de classe @</a:t>
            </a:r>
            <a:r>
              <a:rPr lang="fr-FR" dirty="0" err="1">
                <a:solidFill>
                  <a:schemeClr val="bg1">
                    <a:lumMod val="85000"/>
                  </a:schemeClr>
                </a:solidFill>
              </a:rPr>
              <a:t>RestController</a:t>
            </a:r>
            <a:r>
              <a:rPr lang="fr-FR" dirty="0">
                <a:solidFill>
                  <a:schemeClr val="bg1">
                    <a:lumMod val="85000"/>
                  </a:schemeClr>
                </a:solidFill>
              </a:rPr>
              <a:t>.</a:t>
            </a:r>
          </a:p>
        </p:txBody>
      </p:sp>
      <p:sp>
        <p:nvSpPr>
          <p:cNvPr id="6" name="Slide Number Placeholder 3">
            <a:extLst>
              <a:ext uri="{FF2B5EF4-FFF2-40B4-BE49-F238E27FC236}">
                <a16:creationId xmlns:a16="http://schemas.microsoft.com/office/drawing/2014/main" id="{7FE76D85-25B6-4665-80AD-F489BE6FA84C}"/>
              </a:ext>
            </a:extLst>
          </p:cNvPr>
          <p:cNvSpPr>
            <a:spLocks noGrp="1"/>
          </p:cNvSpPr>
          <p:nvPr>
            <p:ph type="sldNum" sz="quarter" idx="12"/>
          </p:nvPr>
        </p:nvSpPr>
        <p:spPr>
          <a:xfrm>
            <a:off x="345989" y="6303175"/>
            <a:ext cx="11500021" cy="365125"/>
          </a:xfrm>
        </p:spPr>
        <p:txBody>
          <a:bodyPr/>
          <a:lstStyle/>
          <a:p>
            <a:r>
              <a:rPr lang="fr-FR" sz="1800" dirty="0"/>
              <a:t>24</a:t>
            </a:r>
          </a:p>
        </p:txBody>
      </p:sp>
      <p:pic>
        <p:nvPicPr>
          <p:cNvPr id="10" name="Picture 9">
            <a:extLst>
              <a:ext uri="{FF2B5EF4-FFF2-40B4-BE49-F238E27FC236}">
                <a16:creationId xmlns:a16="http://schemas.microsoft.com/office/drawing/2014/main" id="{A9FA18E5-7D0C-4A40-AF43-F36B2B510E47}"/>
              </a:ext>
            </a:extLst>
          </p:cNvPr>
          <p:cNvPicPr>
            <a:picLocks noChangeAspect="1"/>
          </p:cNvPicPr>
          <p:nvPr/>
        </p:nvPicPr>
        <p:blipFill>
          <a:blip r:embed="rId2"/>
          <a:stretch>
            <a:fillRect/>
          </a:stretch>
        </p:blipFill>
        <p:spPr>
          <a:xfrm>
            <a:off x="4989608" y="593506"/>
            <a:ext cx="6640417" cy="5413201"/>
          </a:xfrm>
          <a:prstGeom prst="rect">
            <a:avLst/>
          </a:prstGeom>
        </p:spPr>
      </p:pic>
    </p:spTree>
    <p:extLst>
      <p:ext uri="{BB962C8B-B14F-4D97-AF65-F5344CB8AC3E}">
        <p14:creationId xmlns:p14="http://schemas.microsoft.com/office/powerpoint/2010/main" val="1269320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0DD703C-496A-4D79-A750-6BF493C55E67}"/>
              </a:ext>
            </a:extLst>
          </p:cNvPr>
          <p:cNvSpPr>
            <a:spLocks noGrp="1"/>
          </p:cNvSpPr>
          <p:nvPr>
            <p:ph type="title"/>
          </p:nvPr>
        </p:nvSpPr>
        <p:spPr>
          <a:xfrm>
            <a:off x="561975" y="1809749"/>
            <a:ext cx="3539314" cy="920115"/>
          </a:xfrm>
        </p:spPr>
        <p:txBody>
          <a:bodyPr/>
          <a:lstStyle/>
          <a:p>
            <a:r>
              <a:rPr lang="fr-FR" sz="2800" b="1" dirty="0">
                <a:solidFill>
                  <a:schemeClr val="accent2">
                    <a:lumMod val="60000"/>
                    <a:lumOff val="40000"/>
                  </a:schemeClr>
                </a:solidFill>
                <a:latin typeface="Century Schoolbook" panose="02040604050505020304" pitchFamily="18" charset="0"/>
              </a:rPr>
              <a:t>Rest Controller</a:t>
            </a:r>
          </a:p>
        </p:txBody>
      </p:sp>
      <p:sp>
        <p:nvSpPr>
          <p:cNvPr id="10" name="Text Placeholder 9">
            <a:extLst>
              <a:ext uri="{FF2B5EF4-FFF2-40B4-BE49-F238E27FC236}">
                <a16:creationId xmlns:a16="http://schemas.microsoft.com/office/drawing/2014/main" id="{F8E1EE0F-E85E-4C5F-81B8-5CB3F139BCE8}"/>
              </a:ext>
            </a:extLst>
          </p:cNvPr>
          <p:cNvSpPr>
            <a:spLocks noGrp="1"/>
          </p:cNvSpPr>
          <p:nvPr>
            <p:ph type="body" sz="half" idx="2"/>
          </p:nvPr>
        </p:nvSpPr>
        <p:spPr>
          <a:xfrm>
            <a:off x="619126" y="2844165"/>
            <a:ext cx="3482163" cy="2003174"/>
          </a:xfrm>
        </p:spPr>
        <p:txBody>
          <a:bodyPr>
            <a:normAutofit/>
          </a:bodyPr>
          <a:lstStyle/>
          <a:p>
            <a:pPr algn="just"/>
            <a:r>
              <a:rPr lang="fr-FR" dirty="0">
                <a:solidFill>
                  <a:schemeClr val="bg1">
                    <a:lumMod val="85000"/>
                  </a:schemeClr>
                </a:solidFill>
              </a:rPr>
              <a:t>Un contrôleur où chaque méthode renvoie un objet de domaine au lieu d'une vue. C'est un raccourci pour inclure à la fois @Controller et @ResponseBody.</a:t>
            </a:r>
          </a:p>
        </p:txBody>
      </p:sp>
      <p:pic>
        <p:nvPicPr>
          <p:cNvPr id="2" name="Picture 1">
            <a:extLst>
              <a:ext uri="{FF2B5EF4-FFF2-40B4-BE49-F238E27FC236}">
                <a16:creationId xmlns:a16="http://schemas.microsoft.com/office/drawing/2014/main" id="{17A7CD71-E55C-44E4-8994-F17D9FA26A4A}"/>
              </a:ext>
            </a:extLst>
          </p:cNvPr>
          <p:cNvPicPr>
            <a:picLocks noChangeAspect="1"/>
          </p:cNvPicPr>
          <p:nvPr/>
        </p:nvPicPr>
        <p:blipFill>
          <a:blip r:embed="rId3"/>
          <a:stretch>
            <a:fillRect/>
          </a:stretch>
        </p:blipFill>
        <p:spPr>
          <a:xfrm>
            <a:off x="4867153" y="535460"/>
            <a:ext cx="6447119" cy="5626443"/>
          </a:xfrm>
          <a:prstGeom prst="rect">
            <a:avLst/>
          </a:prstGeom>
        </p:spPr>
      </p:pic>
      <p:sp>
        <p:nvSpPr>
          <p:cNvPr id="7" name="Slide Number Placeholder 3">
            <a:extLst>
              <a:ext uri="{FF2B5EF4-FFF2-40B4-BE49-F238E27FC236}">
                <a16:creationId xmlns:a16="http://schemas.microsoft.com/office/drawing/2014/main" id="{53802DDA-AA24-40C6-AEEA-EB5896E782CE}"/>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25</a:t>
            </a:r>
          </a:p>
        </p:txBody>
      </p:sp>
    </p:spTree>
    <p:extLst>
      <p:ext uri="{BB962C8B-B14F-4D97-AF65-F5344CB8AC3E}">
        <p14:creationId xmlns:p14="http://schemas.microsoft.com/office/powerpoint/2010/main" val="3224417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0DD703C-496A-4D79-A750-6BF493C55E67}"/>
              </a:ext>
            </a:extLst>
          </p:cNvPr>
          <p:cNvSpPr>
            <a:spLocks noGrp="1"/>
          </p:cNvSpPr>
          <p:nvPr>
            <p:ph type="title"/>
          </p:nvPr>
        </p:nvSpPr>
        <p:spPr>
          <a:xfrm>
            <a:off x="561974" y="1467369"/>
            <a:ext cx="3886458" cy="1386839"/>
          </a:xfrm>
        </p:spPr>
        <p:txBody>
          <a:bodyPr/>
          <a:lstStyle/>
          <a:p>
            <a:r>
              <a:rPr lang="fr-FR" sz="2800" b="1" dirty="0">
                <a:solidFill>
                  <a:schemeClr val="accent2">
                    <a:lumMod val="60000"/>
                    <a:lumOff val="40000"/>
                  </a:schemeClr>
                </a:solidFill>
                <a:latin typeface="Century Schoolbook" panose="02040604050505020304" pitchFamily="18" charset="0"/>
              </a:rPr>
              <a:t>Écouteur d'événements asynchrones</a:t>
            </a:r>
          </a:p>
        </p:txBody>
      </p:sp>
      <p:sp>
        <p:nvSpPr>
          <p:cNvPr id="10" name="Text Placeholder 9">
            <a:extLst>
              <a:ext uri="{FF2B5EF4-FFF2-40B4-BE49-F238E27FC236}">
                <a16:creationId xmlns:a16="http://schemas.microsoft.com/office/drawing/2014/main" id="{F8E1EE0F-E85E-4C5F-81B8-5CB3F139BCE8}"/>
              </a:ext>
            </a:extLst>
          </p:cNvPr>
          <p:cNvSpPr>
            <a:spLocks noGrp="1"/>
          </p:cNvSpPr>
          <p:nvPr>
            <p:ph type="body" sz="half" idx="2"/>
          </p:nvPr>
        </p:nvSpPr>
        <p:spPr>
          <a:xfrm>
            <a:off x="561974" y="3050109"/>
            <a:ext cx="3482163" cy="2394585"/>
          </a:xfrm>
        </p:spPr>
        <p:txBody>
          <a:bodyPr>
            <a:noAutofit/>
          </a:bodyPr>
          <a:lstStyle/>
          <a:p>
            <a:pPr algn="just"/>
            <a:r>
              <a:rPr lang="fr-FR" sz="1800" dirty="0">
                <a:solidFill>
                  <a:schemeClr val="bg1">
                    <a:lumMod val="85000"/>
                  </a:schemeClr>
                </a:solidFill>
              </a:rPr>
              <a:t>Un écouteur pour les événements de l'application. @</a:t>
            </a:r>
            <a:r>
              <a:rPr lang="fr-FR" sz="1800" dirty="0" err="1">
                <a:solidFill>
                  <a:schemeClr val="bg1">
                    <a:lumMod val="85000"/>
                  </a:schemeClr>
                </a:solidFill>
              </a:rPr>
              <a:t>async</a:t>
            </a:r>
            <a:r>
              <a:rPr lang="fr-FR" sz="1800" dirty="0">
                <a:solidFill>
                  <a:schemeClr val="bg1">
                    <a:lumMod val="85000"/>
                  </a:schemeClr>
                </a:solidFill>
              </a:rPr>
              <a:t> permet à l'écouteur d'événements de Spring Boot de fonctionner en mode asynchrone afin que le code s'exécute dans un environnement multithread.</a:t>
            </a:r>
          </a:p>
        </p:txBody>
      </p:sp>
      <p:pic>
        <p:nvPicPr>
          <p:cNvPr id="5" name="Picture 4">
            <a:extLst>
              <a:ext uri="{FF2B5EF4-FFF2-40B4-BE49-F238E27FC236}">
                <a16:creationId xmlns:a16="http://schemas.microsoft.com/office/drawing/2014/main" id="{3F8962E2-A56E-4C77-9560-898201E7B027}"/>
              </a:ext>
            </a:extLst>
          </p:cNvPr>
          <p:cNvPicPr>
            <a:picLocks noChangeAspect="1"/>
          </p:cNvPicPr>
          <p:nvPr/>
        </p:nvPicPr>
        <p:blipFill>
          <a:blip r:embed="rId3"/>
          <a:stretch>
            <a:fillRect/>
          </a:stretch>
        </p:blipFill>
        <p:spPr>
          <a:xfrm>
            <a:off x="5018788" y="439012"/>
            <a:ext cx="5449564" cy="5979976"/>
          </a:xfrm>
          <a:prstGeom prst="rect">
            <a:avLst/>
          </a:prstGeom>
        </p:spPr>
      </p:pic>
      <p:sp>
        <p:nvSpPr>
          <p:cNvPr id="9" name="Slide Number Placeholder 3">
            <a:extLst>
              <a:ext uri="{FF2B5EF4-FFF2-40B4-BE49-F238E27FC236}">
                <a16:creationId xmlns:a16="http://schemas.microsoft.com/office/drawing/2014/main" id="{073DD629-B8A9-4B4B-A3A3-B7D8D1667852}"/>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26</a:t>
            </a:r>
          </a:p>
        </p:txBody>
      </p:sp>
    </p:spTree>
    <p:extLst>
      <p:ext uri="{BB962C8B-B14F-4D97-AF65-F5344CB8AC3E}">
        <p14:creationId xmlns:p14="http://schemas.microsoft.com/office/powerpoint/2010/main" val="2339138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fr-FR" sz="4800" cap="none" dirty="0">
                <a:solidFill>
                  <a:schemeClr val="accent2">
                    <a:lumMod val="60000"/>
                    <a:lumOff val="40000"/>
                  </a:schemeClr>
                </a:solidFill>
                <a:latin typeface="Century Schoolbook" panose="02040604050505020304" pitchFamily="18" charset="0"/>
              </a:rPr>
              <a:t>Création de compte</a:t>
            </a:r>
          </a:p>
        </p:txBody>
      </p:sp>
      <p:sp>
        <p:nvSpPr>
          <p:cNvPr id="4" name="Slide Number Placeholder 3">
            <a:extLst>
              <a:ext uri="{FF2B5EF4-FFF2-40B4-BE49-F238E27FC236}">
                <a16:creationId xmlns:a16="http://schemas.microsoft.com/office/drawing/2014/main" id="{62C36B28-F11C-446A-8A4E-CB4DEDA415C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23</a:t>
            </a:r>
          </a:p>
        </p:txBody>
      </p:sp>
    </p:spTree>
    <p:extLst>
      <p:ext uri="{BB962C8B-B14F-4D97-AF65-F5344CB8AC3E}">
        <p14:creationId xmlns:p14="http://schemas.microsoft.com/office/powerpoint/2010/main" val="764039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Slide Number Placeholder 3">
            <a:extLst>
              <a:ext uri="{FF2B5EF4-FFF2-40B4-BE49-F238E27FC236}">
                <a16:creationId xmlns:a16="http://schemas.microsoft.com/office/drawing/2014/main" id="{6EA23298-7EE7-46CB-8E2A-E3903C22976F}"/>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24</a:t>
            </a:r>
          </a:p>
        </p:txBody>
      </p:sp>
      <p:pic>
        <p:nvPicPr>
          <p:cNvPr id="21" name="Picture 20">
            <a:extLst>
              <a:ext uri="{FF2B5EF4-FFF2-40B4-BE49-F238E27FC236}">
                <a16:creationId xmlns:a16="http://schemas.microsoft.com/office/drawing/2014/main" id="{B20893F0-F6E6-48D7-8D67-20A4137044AC}"/>
              </a:ext>
            </a:extLst>
          </p:cNvPr>
          <p:cNvPicPr>
            <a:picLocks noChangeAspect="1"/>
          </p:cNvPicPr>
          <p:nvPr/>
        </p:nvPicPr>
        <p:blipFill>
          <a:blip r:embed="rId2"/>
          <a:stretch>
            <a:fillRect/>
          </a:stretch>
        </p:blipFill>
        <p:spPr>
          <a:xfrm>
            <a:off x="2851051" y="742315"/>
            <a:ext cx="6478479" cy="5176584"/>
          </a:xfrm>
          <a:prstGeom prst="rect">
            <a:avLst/>
          </a:prstGeom>
          <a:ln>
            <a:noFill/>
          </a:ln>
          <a:effectLst>
            <a:outerShdw blurRad="190500" algn="tl" rotWithShape="0">
              <a:srgbClr val="000000">
                <a:alpha val="70000"/>
              </a:srgbClr>
            </a:outerShdw>
          </a:effectLst>
        </p:spPr>
      </p:pic>
      <p:sp>
        <p:nvSpPr>
          <p:cNvPr id="22" name="TextBox 21">
            <a:extLst>
              <a:ext uri="{FF2B5EF4-FFF2-40B4-BE49-F238E27FC236}">
                <a16:creationId xmlns:a16="http://schemas.microsoft.com/office/drawing/2014/main" id="{F7949E96-E48F-4904-9FD0-7397D60CB45B}"/>
              </a:ext>
            </a:extLst>
          </p:cNvPr>
          <p:cNvSpPr txBox="1"/>
          <p:nvPr/>
        </p:nvSpPr>
        <p:spPr>
          <a:xfrm>
            <a:off x="4238040" y="6115685"/>
            <a:ext cx="3704499" cy="369332"/>
          </a:xfrm>
          <a:prstGeom prst="rect">
            <a:avLst/>
          </a:prstGeom>
          <a:noFill/>
        </p:spPr>
        <p:txBody>
          <a:bodyPr wrap="square" rtlCol="0">
            <a:spAutoFit/>
          </a:bodyPr>
          <a:lstStyle/>
          <a:p>
            <a:r>
              <a:rPr lang="fr-FR" dirty="0">
                <a:solidFill>
                  <a:schemeClr val="accent2">
                    <a:lumMod val="60000"/>
                    <a:lumOff val="40000"/>
                  </a:schemeClr>
                </a:solidFill>
              </a:rPr>
              <a:t>Le for</a:t>
            </a:r>
            <a:r>
              <a:rPr lang="en-US" dirty="0">
                <a:solidFill>
                  <a:schemeClr val="accent2">
                    <a:lumMod val="60000"/>
                    <a:lumOff val="40000"/>
                  </a:schemeClr>
                </a:solidFill>
              </a:rPr>
              <a:t>mulaire de création de compte</a:t>
            </a:r>
            <a:endParaRPr lang="ru-RU" dirty="0">
              <a:solidFill>
                <a:schemeClr val="accent2">
                  <a:lumMod val="60000"/>
                  <a:lumOff val="40000"/>
                </a:schemeClr>
              </a:solidFill>
            </a:endParaRPr>
          </a:p>
        </p:txBody>
      </p:sp>
    </p:spTree>
    <p:extLst>
      <p:ext uri="{BB962C8B-B14F-4D97-AF65-F5344CB8AC3E}">
        <p14:creationId xmlns:p14="http://schemas.microsoft.com/office/powerpoint/2010/main" val="2723941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9EC96660-D29B-44BE-9D25-1284707A5B8A}"/>
              </a:ext>
            </a:extLst>
          </p:cNvPr>
          <p:cNvSpPr>
            <a:spLocks noGrp="1"/>
          </p:cNvSpPr>
          <p:nvPr>
            <p:ph type="title"/>
          </p:nvPr>
        </p:nvSpPr>
        <p:spPr>
          <a:xfrm>
            <a:off x="345989" y="328284"/>
            <a:ext cx="11500021" cy="453082"/>
          </a:xfrm>
        </p:spPr>
        <p:txBody>
          <a:bodyPr/>
          <a:lstStyle/>
          <a:p>
            <a:pPr algn="ctr"/>
            <a:r>
              <a:rPr lang="fr-FR" sz="2800" b="1" dirty="0">
                <a:solidFill>
                  <a:schemeClr val="accent2">
                    <a:lumMod val="60000"/>
                    <a:lumOff val="40000"/>
                  </a:schemeClr>
                </a:solidFill>
                <a:latin typeface="Century Schoolbook" panose="02040604050505020304" pitchFamily="18" charset="0"/>
              </a:rPr>
              <a:t>Création de compte (TS)</a:t>
            </a:r>
          </a:p>
        </p:txBody>
      </p:sp>
      <p:sp>
        <p:nvSpPr>
          <p:cNvPr id="13" name="Slide Number Placeholder 3">
            <a:extLst>
              <a:ext uri="{FF2B5EF4-FFF2-40B4-BE49-F238E27FC236}">
                <a16:creationId xmlns:a16="http://schemas.microsoft.com/office/drawing/2014/main" id="{6EA23298-7EE7-46CB-8E2A-E3903C22976F}"/>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25</a:t>
            </a:r>
          </a:p>
        </p:txBody>
      </p:sp>
      <p:pic>
        <p:nvPicPr>
          <p:cNvPr id="17" name="Picture 16">
            <a:extLst>
              <a:ext uri="{FF2B5EF4-FFF2-40B4-BE49-F238E27FC236}">
                <a16:creationId xmlns:a16="http://schemas.microsoft.com/office/drawing/2014/main" id="{C11E7CA1-5BC8-4339-ABB6-2F6F9CE80424}"/>
              </a:ext>
            </a:extLst>
          </p:cNvPr>
          <p:cNvPicPr>
            <a:picLocks noChangeAspect="1"/>
          </p:cNvPicPr>
          <p:nvPr/>
        </p:nvPicPr>
        <p:blipFill>
          <a:blip r:embed="rId2"/>
          <a:stretch>
            <a:fillRect/>
          </a:stretch>
        </p:blipFill>
        <p:spPr>
          <a:xfrm>
            <a:off x="345989" y="1305675"/>
            <a:ext cx="5265808" cy="4473190"/>
          </a:xfrm>
          <a:prstGeom prst="rect">
            <a:avLst/>
          </a:prstGeom>
        </p:spPr>
      </p:pic>
      <p:pic>
        <p:nvPicPr>
          <p:cNvPr id="18" name="Picture 17">
            <a:extLst>
              <a:ext uri="{FF2B5EF4-FFF2-40B4-BE49-F238E27FC236}">
                <a16:creationId xmlns:a16="http://schemas.microsoft.com/office/drawing/2014/main" id="{78E746CD-E93E-4B52-875B-D4D1FB580E32}"/>
              </a:ext>
            </a:extLst>
          </p:cNvPr>
          <p:cNvPicPr>
            <a:picLocks noChangeAspect="1"/>
          </p:cNvPicPr>
          <p:nvPr/>
        </p:nvPicPr>
        <p:blipFill>
          <a:blip r:embed="rId3"/>
          <a:stretch>
            <a:fillRect/>
          </a:stretch>
        </p:blipFill>
        <p:spPr>
          <a:xfrm>
            <a:off x="6095999" y="1305675"/>
            <a:ext cx="5265809" cy="3379664"/>
          </a:xfrm>
          <a:prstGeom prst="rect">
            <a:avLst/>
          </a:prstGeom>
        </p:spPr>
      </p:pic>
    </p:spTree>
    <p:extLst>
      <p:ext uri="{BB962C8B-B14F-4D97-AF65-F5344CB8AC3E}">
        <p14:creationId xmlns:p14="http://schemas.microsoft.com/office/powerpoint/2010/main" val="7618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9EC96660-D29B-44BE-9D25-1284707A5B8A}"/>
              </a:ext>
            </a:extLst>
          </p:cNvPr>
          <p:cNvSpPr>
            <a:spLocks noGrp="1"/>
          </p:cNvSpPr>
          <p:nvPr>
            <p:ph type="title"/>
          </p:nvPr>
        </p:nvSpPr>
        <p:spPr>
          <a:xfrm>
            <a:off x="275967" y="271181"/>
            <a:ext cx="11640065" cy="458057"/>
          </a:xfrm>
        </p:spPr>
        <p:txBody>
          <a:bodyPr/>
          <a:lstStyle/>
          <a:p>
            <a:pPr algn="ctr"/>
            <a:r>
              <a:rPr lang="fr-FR" sz="2800" b="1" dirty="0">
                <a:solidFill>
                  <a:schemeClr val="accent2">
                    <a:lumMod val="60000"/>
                    <a:lumOff val="40000"/>
                  </a:schemeClr>
                </a:solidFill>
                <a:latin typeface="Century Schoolbook" panose="02040604050505020304" pitchFamily="18" charset="0"/>
              </a:rPr>
              <a:t>Création de compte (Java)</a:t>
            </a:r>
          </a:p>
        </p:txBody>
      </p:sp>
      <p:sp>
        <p:nvSpPr>
          <p:cNvPr id="13" name="Slide Number Placeholder 3">
            <a:extLst>
              <a:ext uri="{FF2B5EF4-FFF2-40B4-BE49-F238E27FC236}">
                <a16:creationId xmlns:a16="http://schemas.microsoft.com/office/drawing/2014/main" id="{6EA23298-7EE7-46CB-8E2A-E3903C22976F}"/>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26</a:t>
            </a:r>
          </a:p>
        </p:txBody>
      </p:sp>
      <p:pic>
        <p:nvPicPr>
          <p:cNvPr id="2" name="Picture 1">
            <a:extLst>
              <a:ext uri="{FF2B5EF4-FFF2-40B4-BE49-F238E27FC236}">
                <a16:creationId xmlns:a16="http://schemas.microsoft.com/office/drawing/2014/main" id="{31EE2BA6-F24D-47C1-9F20-F875CD24B0F7}"/>
              </a:ext>
            </a:extLst>
          </p:cNvPr>
          <p:cNvPicPr>
            <a:picLocks noChangeAspect="1"/>
          </p:cNvPicPr>
          <p:nvPr/>
        </p:nvPicPr>
        <p:blipFill>
          <a:blip r:embed="rId2"/>
          <a:stretch>
            <a:fillRect/>
          </a:stretch>
        </p:blipFill>
        <p:spPr>
          <a:xfrm>
            <a:off x="275967" y="1065493"/>
            <a:ext cx="8592749" cy="1200318"/>
          </a:xfrm>
          <a:prstGeom prst="rect">
            <a:avLst/>
          </a:prstGeom>
        </p:spPr>
      </p:pic>
      <p:pic>
        <p:nvPicPr>
          <p:cNvPr id="4" name="Picture 3">
            <a:extLst>
              <a:ext uri="{FF2B5EF4-FFF2-40B4-BE49-F238E27FC236}">
                <a16:creationId xmlns:a16="http://schemas.microsoft.com/office/drawing/2014/main" id="{81B85E7A-5719-4CF4-8FED-247B25DBDA0C}"/>
              </a:ext>
            </a:extLst>
          </p:cNvPr>
          <p:cNvPicPr>
            <a:picLocks noChangeAspect="1"/>
          </p:cNvPicPr>
          <p:nvPr/>
        </p:nvPicPr>
        <p:blipFill>
          <a:blip r:embed="rId3"/>
          <a:stretch>
            <a:fillRect/>
          </a:stretch>
        </p:blipFill>
        <p:spPr>
          <a:xfrm>
            <a:off x="275967" y="2602067"/>
            <a:ext cx="4518455" cy="3176565"/>
          </a:xfrm>
          <a:prstGeom prst="rect">
            <a:avLst/>
          </a:prstGeom>
        </p:spPr>
      </p:pic>
      <p:pic>
        <p:nvPicPr>
          <p:cNvPr id="5" name="Picture 4">
            <a:extLst>
              <a:ext uri="{FF2B5EF4-FFF2-40B4-BE49-F238E27FC236}">
                <a16:creationId xmlns:a16="http://schemas.microsoft.com/office/drawing/2014/main" id="{E5C346DB-4E4F-49F5-B657-81B91BE0CB56}"/>
              </a:ext>
            </a:extLst>
          </p:cNvPr>
          <p:cNvPicPr>
            <a:picLocks noChangeAspect="1"/>
          </p:cNvPicPr>
          <p:nvPr/>
        </p:nvPicPr>
        <p:blipFill>
          <a:blip r:embed="rId4"/>
          <a:stretch>
            <a:fillRect/>
          </a:stretch>
        </p:blipFill>
        <p:spPr>
          <a:xfrm>
            <a:off x="6095999" y="2602067"/>
            <a:ext cx="4822485" cy="2530367"/>
          </a:xfrm>
          <a:prstGeom prst="rect">
            <a:avLst/>
          </a:prstGeom>
        </p:spPr>
      </p:pic>
    </p:spTree>
    <p:extLst>
      <p:ext uri="{BB962C8B-B14F-4D97-AF65-F5344CB8AC3E}">
        <p14:creationId xmlns:p14="http://schemas.microsoft.com/office/powerpoint/2010/main" val="2879633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C2A16-4809-4343-9AD9-FC35EEBC8BD2}"/>
              </a:ext>
            </a:extLst>
          </p:cNvPr>
          <p:cNvSpPr>
            <a:spLocks noGrp="1"/>
          </p:cNvSpPr>
          <p:nvPr>
            <p:ph type="title"/>
          </p:nvPr>
        </p:nvSpPr>
        <p:spPr>
          <a:xfrm>
            <a:off x="1143000" y="609600"/>
            <a:ext cx="9875520" cy="518556"/>
          </a:xfrm>
        </p:spPr>
        <p:txBody>
          <a:bodyPr>
            <a:normAutofit fontScale="90000"/>
          </a:bodyPr>
          <a:lstStyle/>
          <a:p>
            <a:r>
              <a:rPr lang="fr-FR" dirty="0">
                <a:solidFill>
                  <a:schemeClr val="accent2">
                    <a:lumMod val="60000"/>
                    <a:lumOff val="40000"/>
                  </a:schemeClr>
                </a:solidFill>
              </a:rPr>
              <a:t>Remerciements</a:t>
            </a:r>
          </a:p>
        </p:txBody>
      </p:sp>
      <p:sp>
        <p:nvSpPr>
          <p:cNvPr id="3" name="Content Placeholder 2">
            <a:extLst>
              <a:ext uri="{FF2B5EF4-FFF2-40B4-BE49-F238E27FC236}">
                <a16:creationId xmlns:a16="http://schemas.microsoft.com/office/drawing/2014/main" id="{7B1F2629-B480-458C-B055-E0435A58E469}"/>
              </a:ext>
            </a:extLst>
          </p:cNvPr>
          <p:cNvSpPr>
            <a:spLocks noGrp="1"/>
          </p:cNvSpPr>
          <p:nvPr>
            <p:ph idx="1"/>
          </p:nvPr>
        </p:nvSpPr>
        <p:spPr>
          <a:xfrm>
            <a:off x="1143000" y="1254903"/>
            <a:ext cx="9872871" cy="4860966"/>
          </a:xfrm>
        </p:spPr>
        <p:txBody>
          <a:bodyPr>
            <a:normAutofit/>
          </a:bodyPr>
          <a:lstStyle/>
          <a:p>
            <a:r>
              <a:rPr lang="fr-FR" dirty="0">
                <a:solidFill>
                  <a:schemeClr val="bg1">
                    <a:lumMod val="85000"/>
                  </a:schemeClr>
                </a:solidFill>
              </a:rPr>
              <a:t>Je tiens à remercier l'AFPA, pour m'avoir donné ma chance en validant ma candidature pour la formation.</a:t>
            </a:r>
          </a:p>
          <a:p>
            <a:r>
              <a:rPr lang="fr-FR" dirty="0">
                <a:solidFill>
                  <a:schemeClr val="bg1">
                    <a:lumMod val="85000"/>
                  </a:schemeClr>
                </a:solidFill>
              </a:rPr>
              <a:t>Je remercie également Moussa Camara, mon formateur qui, par la qualité de son enseignement et sa pédagogie, m'a permis d'acquérir des bases solides en m'aidant pendant les cours et en consacrant son temps libre.</a:t>
            </a:r>
          </a:p>
          <a:p>
            <a:r>
              <a:rPr lang="fr-FR" sz="2400" dirty="0">
                <a:solidFill>
                  <a:schemeClr val="bg1">
                    <a:lumMod val="85000"/>
                  </a:schemeClr>
                </a:solidFill>
              </a:rPr>
              <a:t>Un mot en particulier sur notre professeur d’anglais </a:t>
            </a:r>
            <a:r>
              <a:rPr lang="fr-FR" sz="2400" dirty="0" err="1">
                <a:solidFill>
                  <a:schemeClr val="bg1">
                    <a:lumMod val="85000"/>
                  </a:schemeClr>
                </a:solidFill>
              </a:rPr>
              <a:t>Susannah</a:t>
            </a:r>
            <a:r>
              <a:rPr lang="fr-FR" sz="2400" dirty="0">
                <a:solidFill>
                  <a:schemeClr val="bg1">
                    <a:lumMod val="85000"/>
                  </a:schemeClr>
                </a:solidFill>
              </a:rPr>
              <a:t> pour ses cours intelligents et intéressants.</a:t>
            </a:r>
          </a:p>
          <a:p>
            <a:endParaRPr lang="fr-FR" dirty="0">
              <a:solidFill>
                <a:schemeClr val="bg1">
                  <a:lumMod val="85000"/>
                </a:schemeClr>
              </a:solidFill>
            </a:endParaRPr>
          </a:p>
        </p:txBody>
      </p:sp>
      <p:sp>
        <p:nvSpPr>
          <p:cNvPr id="4" name="Slide Number Placeholder 3">
            <a:extLst>
              <a:ext uri="{FF2B5EF4-FFF2-40B4-BE49-F238E27FC236}">
                <a16:creationId xmlns:a16="http://schemas.microsoft.com/office/drawing/2014/main" id="{8DEA1AC9-502E-4FE3-8191-EB446B5C1922}"/>
              </a:ext>
            </a:extLst>
          </p:cNvPr>
          <p:cNvSpPr>
            <a:spLocks noGrp="1"/>
          </p:cNvSpPr>
          <p:nvPr>
            <p:ph type="sldNum" sz="quarter" idx="12"/>
          </p:nvPr>
        </p:nvSpPr>
        <p:spPr/>
        <p:txBody>
          <a:bodyPr/>
          <a:lstStyle/>
          <a:p>
            <a:fld id="{C52ED629-2BC0-4D25-969E-9ED78B40D7C7}" type="slidenum">
              <a:rPr lang="fr-FR" smtClean="0"/>
              <a:t>3</a:t>
            </a:fld>
            <a:endParaRPr lang="fr-FR"/>
          </a:p>
        </p:txBody>
      </p:sp>
    </p:spTree>
    <p:extLst>
      <p:ext uri="{BB962C8B-B14F-4D97-AF65-F5344CB8AC3E}">
        <p14:creationId xmlns:p14="http://schemas.microsoft.com/office/powerpoint/2010/main" val="2333199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415FA0-77D5-4F18-A73B-90C7B93D4C0A}"/>
              </a:ext>
            </a:extLst>
          </p:cNvPr>
          <p:cNvPicPr>
            <a:picLocks noChangeAspect="1"/>
          </p:cNvPicPr>
          <p:nvPr/>
        </p:nvPicPr>
        <p:blipFill>
          <a:blip r:embed="rId2"/>
          <a:stretch>
            <a:fillRect/>
          </a:stretch>
        </p:blipFill>
        <p:spPr>
          <a:xfrm>
            <a:off x="345989" y="1053983"/>
            <a:ext cx="11500022" cy="47500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745DDA25-C087-4416-9425-F208524B605A}"/>
              </a:ext>
            </a:extLst>
          </p:cNvPr>
          <p:cNvSpPr txBox="1"/>
          <p:nvPr/>
        </p:nvSpPr>
        <p:spPr>
          <a:xfrm>
            <a:off x="3859427" y="6039162"/>
            <a:ext cx="4473146" cy="369332"/>
          </a:xfrm>
          <a:prstGeom prst="rect">
            <a:avLst/>
          </a:prstGeom>
          <a:noFill/>
        </p:spPr>
        <p:txBody>
          <a:bodyPr wrap="square" rtlCol="0">
            <a:spAutoFit/>
          </a:bodyPr>
          <a:lstStyle/>
          <a:p>
            <a:pPr algn="ctr"/>
            <a:r>
              <a:rPr lang="en-US" dirty="0">
                <a:solidFill>
                  <a:schemeClr val="accent2">
                    <a:lumMod val="60000"/>
                    <a:lumOff val="40000"/>
                  </a:schemeClr>
                </a:solidFill>
              </a:rPr>
              <a:t>Diagram de sequence (Inscription)</a:t>
            </a:r>
            <a:endParaRPr lang="ru-RU" dirty="0">
              <a:solidFill>
                <a:schemeClr val="accent2">
                  <a:lumMod val="60000"/>
                  <a:lumOff val="40000"/>
                </a:schemeClr>
              </a:solidFill>
            </a:endParaRPr>
          </a:p>
        </p:txBody>
      </p:sp>
      <p:sp>
        <p:nvSpPr>
          <p:cNvPr id="5" name="Slide Number Placeholder 3">
            <a:extLst>
              <a:ext uri="{FF2B5EF4-FFF2-40B4-BE49-F238E27FC236}">
                <a16:creationId xmlns:a16="http://schemas.microsoft.com/office/drawing/2014/main" id="{F3AA78C7-047C-4AE9-ADF8-193BF6A9BE7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27</a:t>
            </a:r>
          </a:p>
        </p:txBody>
      </p:sp>
    </p:spTree>
    <p:extLst>
      <p:ext uri="{BB962C8B-B14F-4D97-AF65-F5344CB8AC3E}">
        <p14:creationId xmlns:p14="http://schemas.microsoft.com/office/powerpoint/2010/main" val="4154454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fr-FR" sz="4800" cap="none" dirty="0">
                <a:solidFill>
                  <a:schemeClr val="accent2">
                    <a:lumMod val="60000"/>
                    <a:lumOff val="40000"/>
                  </a:schemeClr>
                </a:solidFill>
                <a:latin typeface="Century Schoolbook" panose="02040604050505020304" pitchFamily="18" charset="0"/>
              </a:rPr>
              <a:t>Connéxion</a:t>
            </a:r>
          </a:p>
        </p:txBody>
      </p:sp>
      <p:sp>
        <p:nvSpPr>
          <p:cNvPr id="4" name="Slide Number Placeholder 3">
            <a:extLst>
              <a:ext uri="{FF2B5EF4-FFF2-40B4-BE49-F238E27FC236}">
                <a16:creationId xmlns:a16="http://schemas.microsoft.com/office/drawing/2014/main" id="{62C36B28-F11C-446A-8A4E-CB4DEDA415C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28</a:t>
            </a:r>
          </a:p>
        </p:txBody>
      </p:sp>
    </p:spTree>
    <p:extLst>
      <p:ext uri="{BB962C8B-B14F-4D97-AF65-F5344CB8AC3E}">
        <p14:creationId xmlns:p14="http://schemas.microsoft.com/office/powerpoint/2010/main" val="2634483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0AF68A-BE46-4B3F-94D6-BA984B7CE361}"/>
              </a:ext>
            </a:extLst>
          </p:cNvPr>
          <p:cNvPicPr>
            <a:picLocks noChangeAspect="1"/>
          </p:cNvPicPr>
          <p:nvPr/>
        </p:nvPicPr>
        <p:blipFill>
          <a:blip r:embed="rId2"/>
          <a:stretch>
            <a:fillRect/>
          </a:stretch>
        </p:blipFill>
        <p:spPr>
          <a:xfrm>
            <a:off x="4019570" y="1219301"/>
            <a:ext cx="4152859" cy="4419398"/>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1EAF0880-FD55-40E9-81E0-EA637B8CBEBE}"/>
              </a:ext>
            </a:extLst>
          </p:cNvPr>
          <p:cNvSpPr txBox="1"/>
          <p:nvPr/>
        </p:nvSpPr>
        <p:spPr>
          <a:xfrm>
            <a:off x="4238038" y="6037058"/>
            <a:ext cx="3704499" cy="369332"/>
          </a:xfrm>
          <a:prstGeom prst="rect">
            <a:avLst/>
          </a:prstGeom>
          <a:noFill/>
        </p:spPr>
        <p:txBody>
          <a:bodyPr wrap="square" rtlCol="0">
            <a:spAutoFit/>
          </a:bodyPr>
          <a:lstStyle/>
          <a:p>
            <a:pPr algn="ctr"/>
            <a:r>
              <a:rPr lang="fr-FR" dirty="0">
                <a:solidFill>
                  <a:schemeClr val="accent2">
                    <a:lumMod val="60000"/>
                    <a:lumOff val="40000"/>
                  </a:schemeClr>
                </a:solidFill>
              </a:rPr>
              <a:t>Le for</a:t>
            </a:r>
            <a:r>
              <a:rPr lang="en-US" dirty="0">
                <a:solidFill>
                  <a:schemeClr val="accent2">
                    <a:lumMod val="60000"/>
                    <a:lumOff val="40000"/>
                  </a:schemeClr>
                </a:solidFill>
              </a:rPr>
              <a:t>mulaire de connéxion</a:t>
            </a:r>
            <a:endParaRPr lang="ru-RU" dirty="0">
              <a:solidFill>
                <a:schemeClr val="accent2">
                  <a:lumMod val="60000"/>
                  <a:lumOff val="40000"/>
                </a:schemeClr>
              </a:solidFill>
            </a:endParaRPr>
          </a:p>
        </p:txBody>
      </p:sp>
      <p:sp>
        <p:nvSpPr>
          <p:cNvPr id="8" name="Slide Number Placeholder 3">
            <a:extLst>
              <a:ext uri="{FF2B5EF4-FFF2-40B4-BE49-F238E27FC236}">
                <a16:creationId xmlns:a16="http://schemas.microsoft.com/office/drawing/2014/main" id="{00B1F699-14DB-4467-A6EB-DF6A4C9B27C9}"/>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29</a:t>
            </a:r>
          </a:p>
        </p:txBody>
      </p:sp>
    </p:spTree>
    <p:extLst>
      <p:ext uri="{BB962C8B-B14F-4D97-AF65-F5344CB8AC3E}">
        <p14:creationId xmlns:p14="http://schemas.microsoft.com/office/powerpoint/2010/main" val="285448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9EC96660-D29B-44BE-9D25-1284707A5B8A}"/>
              </a:ext>
            </a:extLst>
          </p:cNvPr>
          <p:cNvSpPr>
            <a:spLocks noGrp="1"/>
          </p:cNvSpPr>
          <p:nvPr>
            <p:ph type="title"/>
          </p:nvPr>
        </p:nvSpPr>
        <p:spPr>
          <a:xfrm>
            <a:off x="345989" y="328284"/>
            <a:ext cx="11500021" cy="453082"/>
          </a:xfrm>
        </p:spPr>
        <p:txBody>
          <a:bodyPr/>
          <a:lstStyle/>
          <a:p>
            <a:pPr algn="ctr"/>
            <a:r>
              <a:rPr lang="fr-FR" sz="2800" b="1" dirty="0">
                <a:solidFill>
                  <a:schemeClr val="accent2">
                    <a:lumMod val="60000"/>
                    <a:lumOff val="40000"/>
                  </a:schemeClr>
                </a:solidFill>
                <a:latin typeface="Century Schoolbook" panose="02040604050505020304" pitchFamily="18" charset="0"/>
              </a:rPr>
              <a:t>Connexion (TS)</a:t>
            </a:r>
          </a:p>
        </p:txBody>
      </p:sp>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30</a:t>
            </a:r>
          </a:p>
        </p:txBody>
      </p:sp>
      <p:pic>
        <p:nvPicPr>
          <p:cNvPr id="2" name="Picture 1">
            <a:extLst>
              <a:ext uri="{FF2B5EF4-FFF2-40B4-BE49-F238E27FC236}">
                <a16:creationId xmlns:a16="http://schemas.microsoft.com/office/drawing/2014/main" id="{A202113A-8495-425A-8E31-20C09D42872D}"/>
              </a:ext>
            </a:extLst>
          </p:cNvPr>
          <p:cNvPicPr>
            <a:picLocks noChangeAspect="1"/>
          </p:cNvPicPr>
          <p:nvPr/>
        </p:nvPicPr>
        <p:blipFill>
          <a:blip r:embed="rId2"/>
          <a:stretch>
            <a:fillRect/>
          </a:stretch>
        </p:blipFill>
        <p:spPr>
          <a:xfrm>
            <a:off x="345989" y="1101990"/>
            <a:ext cx="5560541" cy="4654019"/>
          </a:xfrm>
          <a:prstGeom prst="rect">
            <a:avLst/>
          </a:prstGeom>
        </p:spPr>
      </p:pic>
      <p:pic>
        <p:nvPicPr>
          <p:cNvPr id="3" name="Picture 2">
            <a:extLst>
              <a:ext uri="{FF2B5EF4-FFF2-40B4-BE49-F238E27FC236}">
                <a16:creationId xmlns:a16="http://schemas.microsoft.com/office/drawing/2014/main" id="{799A688C-16FD-4CF0-9BC1-2DCECDC78F52}"/>
              </a:ext>
            </a:extLst>
          </p:cNvPr>
          <p:cNvPicPr>
            <a:picLocks noChangeAspect="1"/>
          </p:cNvPicPr>
          <p:nvPr/>
        </p:nvPicPr>
        <p:blipFill>
          <a:blip r:embed="rId3"/>
          <a:stretch>
            <a:fillRect/>
          </a:stretch>
        </p:blipFill>
        <p:spPr>
          <a:xfrm>
            <a:off x="6285472" y="1101990"/>
            <a:ext cx="3709725" cy="4654019"/>
          </a:xfrm>
          <a:prstGeom prst="rect">
            <a:avLst/>
          </a:prstGeom>
        </p:spPr>
      </p:pic>
    </p:spTree>
    <p:extLst>
      <p:ext uri="{BB962C8B-B14F-4D97-AF65-F5344CB8AC3E}">
        <p14:creationId xmlns:p14="http://schemas.microsoft.com/office/powerpoint/2010/main" val="12034333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9EC96660-D29B-44BE-9D25-1284707A5B8A}"/>
              </a:ext>
            </a:extLst>
          </p:cNvPr>
          <p:cNvSpPr>
            <a:spLocks noGrp="1"/>
          </p:cNvSpPr>
          <p:nvPr>
            <p:ph type="title"/>
          </p:nvPr>
        </p:nvSpPr>
        <p:spPr>
          <a:xfrm>
            <a:off x="275967" y="271181"/>
            <a:ext cx="11640065" cy="458057"/>
          </a:xfrm>
        </p:spPr>
        <p:txBody>
          <a:bodyPr/>
          <a:lstStyle/>
          <a:p>
            <a:pPr algn="ctr"/>
            <a:r>
              <a:rPr lang="fr-FR" sz="2800" b="1" dirty="0">
                <a:solidFill>
                  <a:schemeClr val="accent2">
                    <a:lumMod val="60000"/>
                    <a:lumOff val="40000"/>
                  </a:schemeClr>
                </a:solidFill>
                <a:latin typeface="Century Schoolbook" panose="02040604050505020304" pitchFamily="18" charset="0"/>
              </a:rPr>
              <a:t>Connexion (Java)</a:t>
            </a:r>
          </a:p>
        </p:txBody>
      </p:sp>
      <p:sp>
        <p:nvSpPr>
          <p:cNvPr id="13" name="Slide Number Placeholder 3">
            <a:extLst>
              <a:ext uri="{FF2B5EF4-FFF2-40B4-BE49-F238E27FC236}">
                <a16:creationId xmlns:a16="http://schemas.microsoft.com/office/drawing/2014/main" id="{6EA23298-7EE7-46CB-8E2A-E3903C22976F}"/>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31</a:t>
            </a:r>
          </a:p>
        </p:txBody>
      </p:sp>
      <p:pic>
        <p:nvPicPr>
          <p:cNvPr id="3" name="Picture 2">
            <a:extLst>
              <a:ext uri="{FF2B5EF4-FFF2-40B4-BE49-F238E27FC236}">
                <a16:creationId xmlns:a16="http://schemas.microsoft.com/office/drawing/2014/main" id="{EA51E8E8-1C1E-4B50-B395-75890B4CB322}"/>
              </a:ext>
            </a:extLst>
          </p:cNvPr>
          <p:cNvPicPr>
            <a:picLocks noChangeAspect="1"/>
          </p:cNvPicPr>
          <p:nvPr/>
        </p:nvPicPr>
        <p:blipFill>
          <a:blip r:embed="rId2"/>
          <a:stretch>
            <a:fillRect/>
          </a:stretch>
        </p:blipFill>
        <p:spPr>
          <a:xfrm>
            <a:off x="345989" y="1226586"/>
            <a:ext cx="5468113" cy="885949"/>
          </a:xfrm>
          <a:prstGeom prst="rect">
            <a:avLst/>
          </a:prstGeom>
        </p:spPr>
      </p:pic>
      <p:pic>
        <p:nvPicPr>
          <p:cNvPr id="7" name="Picture 6">
            <a:extLst>
              <a:ext uri="{FF2B5EF4-FFF2-40B4-BE49-F238E27FC236}">
                <a16:creationId xmlns:a16="http://schemas.microsoft.com/office/drawing/2014/main" id="{19A8224D-1E2E-4434-9305-71088A25057A}"/>
              </a:ext>
            </a:extLst>
          </p:cNvPr>
          <p:cNvPicPr>
            <a:picLocks noChangeAspect="1"/>
          </p:cNvPicPr>
          <p:nvPr/>
        </p:nvPicPr>
        <p:blipFill>
          <a:blip r:embed="rId3"/>
          <a:stretch>
            <a:fillRect/>
          </a:stretch>
        </p:blipFill>
        <p:spPr>
          <a:xfrm>
            <a:off x="345990" y="2290445"/>
            <a:ext cx="8328454" cy="3526886"/>
          </a:xfrm>
          <a:prstGeom prst="rect">
            <a:avLst/>
          </a:prstGeom>
        </p:spPr>
      </p:pic>
    </p:spTree>
    <p:extLst>
      <p:ext uri="{BB962C8B-B14F-4D97-AF65-F5344CB8AC3E}">
        <p14:creationId xmlns:p14="http://schemas.microsoft.com/office/powerpoint/2010/main" val="3406122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fr-FR" sz="4800" cap="none" dirty="0">
                <a:solidFill>
                  <a:schemeClr val="accent2">
                    <a:lumMod val="60000"/>
                    <a:lumOff val="40000"/>
                  </a:schemeClr>
                </a:solidFill>
                <a:latin typeface="Century Schoolbook" panose="02040604050505020304" pitchFamily="18" charset="0"/>
              </a:rPr>
              <a:t>P</a:t>
            </a:r>
            <a:r>
              <a:rPr lang="en-US" sz="4800" cap="none" dirty="0">
                <a:solidFill>
                  <a:schemeClr val="accent2">
                    <a:lumMod val="60000"/>
                    <a:lumOff val="40000"/>
                  </a:schemeClr>
                </a:solidFill>
                <a:latin typeface="Century Schoolbook" panose="02040604050505020304" pitchFamily="18" charset="0"/>
              </a:rPr>
              <a:t>age de l’utilisateur</a:t>
            </a:r>
            <a:endParaRPr lang="fr-FR" sz="4800" cap="none" dirty="0">
              <a:solidFill>
                <a:schemeClr val="accent2">
                  <a:lumMod val="60000"/>
                  <a:lumOff val="40000"/>
                </a:schemeClr>
              </a:solidFill>
              <a:latin typeface="Century Schoolbook" panose="02040604050505020304" pitchFamily="18" charset="0"/>
            </a:endParaRPr>
          </a:p>
        </p:txBody>
      </p:sp>
      <p:sp>
        <p:nvSpPr>
          <p:cNvPr id="4" name="Slide Number Placeholder 3">
            <a:extLst>
              <a:ext uri="{FF2B5EF4-FFF2-40B4-BE49-F238E27FC236}">
                <a16:creationId xmlns:a16="http://schemas.microsoft.com/office/drawing/2014/main" id="{62C36B28-F11C-446A-8A4E-CB4DEDA415C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32</a:t>
            </a:r>
          </a:p>
        </p:txBody>
      </p:sp>
    </p:spTree>
    <p:extLst>
      <p:ext uri="{BB962C8B-B14F-4D97-AF65-F5344CB8AC3E}">
        <p14:creationId xmlns:p14="http://schemas.microsoft.com/office/powerpoint/2010/main" val="2773054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33</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3674526" y="5939482"/>
            <a:ext cx="4842946" cy="54625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Information de l’utilisateur</a:t>
            </a:r>
          </a:p>
        </p:txBody>
      </p:sp>
      <p:pic>
        <p:nvPicPr>
          <p:cNvPr id="5" name="Picture 4">
            <a:extLst>
              <a:ext uri="{FF2B5EF4-FFF2-40B4-BE49-F238E27FC236}">
                <a16:creationId xmlns:a16="http://schemas.microsoft.com/office/drawing/2014/main" id="{D8501AA3-6C5E-48FC-8005-437D32505F89}"/>
              </a:ext>
            </a:extLst>
          </p:cNvPr>
          <p:cNvPicPr>
            <a:picLocks noChangeAspect="1"/>
          </p:cNvPicPr>
          <p:nvPr/>
        </p:nvPicPr>
        <p:blipFill>
          <a:blip r:embed="rId2"/>
          <a:stretch>
            <a:fillRect/>
          </a:stretch>
        </p:blipFill>
        <p:spPr>
          <a:xfrm>
            <a:off x="1713471" y="1659563"/>
            <a:ext cx="9177630" cy="312792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95646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34</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3674525" y="5939482"/>
            <a:ext cx="5304717" cy="54625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Les publications de l’utilisateur</a:t>
            </a:r>
          </a:p>
        </p:txBody>
      </p:sp>
      <p:pic>
        <p:nvPicPr>
          <p:cNvPr id="2" name="Picture 1">
            <a:extLst>
              <a:ext uri="{FF2B5EF4-FFF2-40B4-BE49-F238E27FC236}">
                <a16:creationId xmlns:a16="http://schemas.microsoft.com/office/drawing/2014/main" id="{8D821486-3B4E-4A89-9D9E-F91DB0C31D7D}"/>
              </a:ext>
            </a:extLst>
          </p:cNvPr>
          <p:cNvPicPr>
            <a:picLocks noChangeAspect="1"/>
          </p:cNvPicPr>
          <p:nvPr/>
        </p:nvPicPr>
        <p:blipFill>
          <a:blip r:embed="rId2"/>
          <a:stretch>
            <a:fillRect/>
          </a:stretch>
        </p:blipFill>
        <p:spPr>
          <a:xfrm>
            <a:off x="2529878" y="586289"/>
            <a:ext cx="7132243" cy="5019253"/>
          </a:xfrm>
          <a:prstGeom prst="rect">
            <a:avLst/>
          </a:prstGeom>
        </p:spPr>
      </p:pic>
    </p:spTree>
    <p:extLst>
      <p:ext uri="{BB962C8B-B14F-4D97-AF65-F5344CB8AC3E}">
        <p14:creationId xmlns:p14="http://schemas.microsoft.com/office/powerpoint/2010/main" val="41045166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9EC96660-D29B-44BE-9D25-1284707A5B8A}"/>
              </a:ext>
            </a:extLst>
          </p:cNvPr>
          <p:cNvSpPr>
            <a:spLocks noGrp="1"/>
          </p:cNvSpPr>
          <p:nvPr>
            <p:ph type="title"/>
          </p:nvPr>
        </p:nvSpPr>
        <p:spPr>
          <a:xfrm>
            <a:off x="345989" y="328284"/>
            <a:ext cx="11500021" cy="453082"/>
          </a:xfrm>
        </p:spPr>
        <p:txBody>
          <a:bodyPr/>
          <a:lstStyle/>
          <a:p>
            <a:pPr algn="ctr"/>
            <a:r>
              <a:rPr lang="fr-FR" sz="2800" b="1" dirty="0">
                <a:solidFill>
                  <a:schemeClr val="accent2">
                    <a:lumMod val="60000"/>
                    <a:lumOff val="40000"/>
                  </a:schemeClr>
                </a:solidFill>
                <a:latin typeface="Century Schoolbook" panose="02040604050505020304" pitchFamily="18" charset="0"/>
              </a:rPr>
              <a:t>Page de l’utilisateur (TS)</a:t>
            </a:r>
          </a:p>
        </p:txBody>
      </p:sp>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35</a:t>
            </a:r>
          </a:p>
        </p:txBody>
      </p:sp>
      <p:pic>
        <p:nvPicPr>
          <p:cNvPr id="4" name="Picture 3">
            <a:extLst>
              <a:ext uri="{FF2B5EF4-FFF2-40B4-BE49-F238E27FC236}">
                <a16:creationId xmlns:a16="http://schemas.microsoft.com/office/drawing/2014/main" id="{BBD4F4D4-1232-44A8-B67D-0AB694BD31ED}"/>
              </a:ext>
            </a:extLst>
          </p:cNvPr>
          <p:cNvPicPr>
            <a:picLocks noChangeAspect="1"/>
          </p:cNvPicPr>
          <p:nvPr/>
        </p:nvPicPr>
        <p:blipFill>
          <a:blip r:embed="rId2"/>
          <a:stretch>
            <a:fillRect/>
          </a:stretch>
        </p:blipFill>
        <p:spPr>
          <a:xfrm>
            <a:off x="5082746" y="1427516"/>
            <a:ext cx="4604952" cy="1409836"/>
          </a:xfrm>
          <a:prstGeom prst="rect">
            <a:avLst/>
          </a:prstGeom>
        </p:spPr>
      </p:pic>
      <p:pic>
        <p:nvPicPr>
          <p:cNvPr id="7" name="Picture 6">
            <a:extLst>
              <a:ext uri="{FF2B5EF4-FFF2-40B4-BE49-F238E27FC236}">
                <a16:creationId xmlns:a16="http://schemas.microsoft.com/office/drawing/2014/main" id="{ABF43953-8453-4415-A678-C63638475D3A}"/>
              </a:ext>
            </a:extLst>
          </p:cNvPr>
          <p:cNvPicPr>
            <a:picLocks noChangeAspect="1"/>
          </p:cNvPicPr>
          <p:nvPr/>
        </p:nvPicPr>
        <p:blipFill>
          <a:blip r:embed="rId3"/>
          <a:stretch>
            <a:fillRect/>
          </a:stretch>
        </p:blipFill>
        <p:spPr>
          <a:xfrm>
            <a:off x="5082746" y="3281166"/>
            <a:ext cx="3506016" cy="2578194"/>
          </a:xfrm>
          <a:prstGeom prst="rect">
            <a:avLst/>
          </a:prstGeom>
        </p:spPr>
      </p:pic>
      <p:sp>
        <p:nvSpPr>
          <p:cNvPr id="10" name="Title 7">
            <a:extLst>
              <a:ext uri="{FF2B5EF4-FFF2-40B4-BE49-F238E27FC236}">
                <a16:creationId xmlns:a16="http://schemas.microsoft.com/office/drawing/2014/main" id="{D0E2645B-989E-425A-A936-A2D60D7260E7}"/>
              </a:ext>
            </a:extLst>
          </p:cNvPr>
          <p:cNvSpPr txBox="1">
            <a:spLocks/>
          </p:cNvSpPr>
          <p:nvPr/>
        </p:nvSpPr>
        <p:spPr>
          <a:xfrm>
            <a:off x="345989" y="3006896"/>
            <a:ext cx="4248923" cy="84420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Récupération de l</a:t>
            </a:r>
            <a:r>
              <a:rPr lang="en-US" sz="2400" b="1" dirty="0">
                <a:solidFill>
                  <a:schemeClr val="accent2">
                    <a:lumMod val="60000"/>
                    <a:lumOff val="40000"/>
                  </a:schemeClr>
                </a:solidFill>
                <a:latin typeface="Century Schoolbook" panose="02040604050505020304" pitchFamily="18" charset="0"/>
              </a:rPr>
              <a:t>’information</a:t>
            </a:r>
            <a:endParaRPr lang="fr-FR" sz="2400" b="1" dirty="0">
              <a:solidFill>
                <a:schemeClr val="accent2">
                  <a:lumMod val="60000"/>
                  <a:lumOff val="40000"/>
                </a:schemeClr>
              </a:solidFill>
              <a:latin typeface="Century Schoolbook" panose="02040604050505020304" pitchFamily="18" charset="0"/>
            </a:endParaRPr>
          </a:p>
        </p:txBody>
      </p:sp>
    </p:spTree>
    <p:extLst>
      <p:ext uri="{BB962C8B-B14F-4D97-AF65-F5344CB8AC3E}">
        <p14:creationId xmlns:p14="http://schemas.microsoft.com/office/powerpoint/2010/main" val="21931032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9EC96660-D29B-44BE-9D25-1284707A5B8A}"/>
              </a:ext>
            </a:extLst>
          </p:cNvPr>
          <p:cNvSpPr>
            <a:spLocks noGrp="1"/>
          </p:cNvSpPr>
          <p:nvPr>
            <p:ph type="title"/>
          </p:nvPr>
        </p:nvSpPr>
        <p:spPr>
          <a:xfrm>
            <a:off x="345989" y="328284"/>
            <a:ext cx="11500021" cy="453082"/>
          </a:xfrm>
        </p:spPr>
        <p:txBody>
          <a:bodyPr/>
          <a:lstStyle/>
          <a:p>
            <a:pPr algn="ctr"/>
            <a:r>
              <a:rPr lang="fr-FR" sz="2800" b="1" dirty="0">
                <a:solidFill>
                  <a:schemeClr val="accent2">
                    <a:lumMod val="60000"/>
                    <a:lumOff val="40000"/>
                  </a:schemeClr>
                </a:solidFill>
                <a:latin typeface="Century Schoolbook" panose="02040604050505020304" pitchFamily="18" charset="0"/>
              </a:rPr>
              <a:t>Page de l’utilisateur (TS)</a:t>
            </a:r>
          </a:p>
        </p:txBody>
      </p:sp>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36</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345989" y="3006896"/>
            <a:ext cx="4248923" cy="84420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Récupération des publications</a:t>
            </a:r>
          </a:p>
        </p:txBody>
      </p:sp>
      <p:pic>
        <p:nvPicPr>
          <p:cNvPr id="2" name="Picture 1">
            <a:extLst>
              <a:ext uri="{FF2B5EF4-FFF2-40B4-BE49-F238E27FC236}">
                <a16:creationId xmlns:a16="http://schemas.microsoft.com/office/drawing/2014/main" id="{3F8A7338-122E-47BA-8E07-8D66B788433B}"/>
              </a:ext>
            </a:extLst>
          </p:cNvPr>
          <p:cNvPicPr>
            <a:picLocks noChangeAspect="1"/>
          </p:cNvPicPr>
          <p:nvPr/>
        </p:nvPicPr>
        <p:blipFill>
          <a:blip r:embed="rId2"/>
          <a:stretch>
            <a:fillRect/>
          </a:stretch>
        </p:blipFill>
        <p:spPr>
          <a:xfrm>
            <a:off x="4594912" y="1421902"/>
            <a:ext cx="6505417" cy="4567008"/>
          </a:xfrm>
          <a:prstGeom prst="rect">
            <a:avLst/>
          </a:prstGeom>
        </p:spPr>
      </p:pic>
    </p:spTree>
    <p:extLst>
      <p:ext uri="{BB962C8B-B14F-4D97-AF65-F5344CB8AC3E}">
        <p14:creationId xmlns:p14="http://schemas.microsoft.com/office/powerpoint/2010/main" val="3412083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6D5C5-2AC4-4117-8590-264770E3C377}"/>
              </a:ext>
            </a:extLst>
          </p:cNvPr>
          <p:cNvSpPr>
            <a:spLocks noGrp="1"/>
          </p:cNvSpPr>
          <p:nvPr>
            <p:ph type="title"/>
          </p:nvPr>
        </p:nvSpPr>
        <p:spPr>
          <a:xfrm>
            <a:off x="929640" y="609600"/>
            <a:ext cx="9875520" cy="601683"/>
          </a:xfrm>
        </p:spPr>
        <p:txBody>
          <a:bodyPr>
            <a:normAutofit fontScale="90000"/>
          </a:bodyPr>
          <a:lstStyle/>
          <a:p>
            <a:r>
              <a:rPr lang="fr-FR" dirty="0">
                <a:solidFill>
                  <a:schemeClr val="accent2">
                    <a:lumMod val="60000"/>
                    <a:lumOff val="40000"/>
                  </a:schemeClr>
                </a:solidFill>
              </a:rPr>
              <a:t>Introduction</a:t>
            </a:r>
          </a:p>
        </p:txBody>
      </p:sp>
      <p:sp>
        <p:nvSpPr>
          <p:cNvPr id="3" name="Content Placeholder 2">
            <a:extLst>
              <a:ext uri="{FF2B5EF4-FFF2-40B4-BE49-F238E27FC236}">
                <a16:creationId xmlns:a16="http://schemas.microsoft.com/office/drawing/2014/main" id="{BB9EDE2B-5897-4AF5-812D-59D3FD9A2C31}"/>
              </a:ext>
            </a:extLst>
          </p:cNvPr>
          <p:cNvSpPr>
            <a:spLocks noGrp="1"/>
          </p:cNvSpPr>
          <p:nvPr>
            <p:ph idx="1"/>
          </p:nvPr>
        </p:nvSpPr>
        <p:spPr>
          <a:xfrm>
            <a:off x="762000" y="1456659"/>
            <a:ext cx="10753060" cy="4639341"/>
          </a:xfrm>
        </p:spPr>
        <p:txBody>
          <a:bodyPr>
            <a:normAutofit/>
          </a:bodyPr>
          <a:lstStyle/>
          <a:p>
            <a:r>
              <a:rPr lang="fr-FR" sz="2000" b="1" dirty="0">
                <a:solidFill>
                  <a:schemeClr val="bg1">
                    <a:lumMod val="85000"/>
                  </a:schemeClr>
                </a:solidFill>
              </a:rPr>
              <a:t>Période pré</a:t>
            </a:r>
            <a:r>
              <a:rPr lang="en-US" sz="2000" b="1" dirty="0">
                <a:solidFill>
                  <a:schemeClr val="bg1">
                    <a:lumMod val="85000"/>
                  </a:schemeClr>
                </a:solidFill>
              </a:rPr>
              <a:t>formation</a:t>
            </a:r>
            <a:r>
              <a:rPr lang="fr-FR" sz="2000" b="1" dirty="0">
                <a:solidFill>
                  <a:schemeClr val="bg1">
                    <a:lumMod val="85000"/>
                  </a:schemeClr>
                </a:solidFill>
              </a:rPr>
              <a:t>: </a:t>
            </a:r>
            <a:r>
              <a:rPr lang="fr-FR" dirty="0">
                <a:solidFill>
                  <a:schemeClr val="bg1">
                    <a:lumMod val="85000"/>
                  </a:schemeClr>
                </a:solidFill>
              </a:rPr>
              <a:t>Ayant déjà les connaissances en informatique j’avais décidé de les approfondir par l'inscription en formation.  Parmi celles que j’ai trouvées, la formation “Concepteur Développeur d’Applications” proposée par l’AFPA m’a semblé être la plus prometteuse, et le centre Paris 12eme était la plus proche de chez moi.</a:t>
            </a:r>
          </a:p>
          <a:p>
            <a:r>
              <a:rPr lang="fr-FR" sz="2000" b="1" dirty="0">
                <a:solidFill>
                  <a:schemeClr val="bg1">
                    <a:lumMod val="85000"/>
                  </a:schemeClr>
                </a:solidFill>
              </a:rPr>
              <a:t>Période de recherche de stage</a:t>
            </a:r>
            <a:r>
              <a:rPr lang="en-US" b="1" dirty="0">
                <a:solidFill>
                  <a:schemeClr val="bg1">
                    <a:lumMod val="85000"/>
                  </a:schemeClr>
                </a:solidFill>
              </a:rPr>
              <a:t>: </a:t>
            </a:r>
            <a:r>
              <a:rPr lang="fr-FR" dirty="0">
                <a:solidFill>
                  <a:schemeClr val="bg1">
                    <a:lumMod val="85000"/>
                  </a:schemeClr>
                </a:solidFill>
              </a:rPr>
              <a:t>Malgré mes recherches, je n’ai pas trouvé d’entreprise d’accueil pour effectuer un stage. J’ai donc dû entreprendre la création d’un projet afin de le présenter le jour de l’examen. Sous les conseils de mon formateur, j’ai décidé de continuer le travail sur mon dernier projet en formation de type réseau sociale. Ce type de projet était tout indiqué pour exposer l’ensemble des capacités que j‘ai acquises pendant la formation.</a:t>
            </a:r>
          </a:p>
          <a:p>
            <a:pPr algn="just"/>
            <a:endParaRPr lang="fr-FR" sz="2000" b="1" dirty="0">
              <a:solidFill>
                <a:schemeClr val="bg1">
                  <a:lumMod val="85000"/>
                </a:schemeClr>
              </a:solidFill>
            </a:endParaRPr>
          </a:p>
          <a:p>
            <a:pPr algn="just"/>
            <a:endParaRPr lang="fr-FR" sz="2000" b="1" dirty="0">
              <a:solidFill>
                <a:schemeClr val="bg1">
                  <a:lumMod val="85000"/>
                </a:schemeClr>
              </a:solidFill>
            </a:endParaRPr>
          </a:p>
        </p:txBody>
      </p:sp>
      <p:sp>
        <p:nvSpPr>
          <p:cNvPr id="4" name="Slide Number Placeholder 3">
            <a:extLst>
              <a:ext uri="{FF2B5EF4-FFF2-40B4-BE49-F238E27FC236}">
                <a16:creationId xmlns:a16="http://schemas.microsoft.com/office/drawing/2014/main" id="{7A305ADC-D76A-4E94-98C1-162BCA99ECF7}"/>
              </a:ext>
            </a:extLst>
          </p:cNvPr>
          <p:cNvSpPr>
            <a:spLocks noGrp="1"/>
          </p:cNvSpPr>
          <p:nvPr>
            <p:ph type="sldNum" sz="quarter" idx="12"/>
          </p:nvPr>
        </p:nvSpPr>
        <p:spPr/>
        <p:txBody>
          <a:bodyPr/>
          <a:lstStyle/>
          <a:p>
            <a:fld id="{C52ED629-2BC0-4D25-969E-9ED78B40D7C7}" type="slidenum">
              <a:rPr lang="fr-FR" smtClean="0"/>
              <a:t>4</a:t>
            </a:fld>
            <a:endParaRPr lang="fr-FR"/>
          </a:p>
        </p:txBody>
      </p:sp>
    </p:spTree>
    <p:extLst>
      <p:ext uri="{BB962C8B-B14F-4D97-AF65-F5344CB8AC3E}">
        <p14:creationId xmlns:p14="http://schemas.microsoft.com/office/powerpoint/2010/main" val="28203537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9EC96660-D29B-44BE-9D25-1284707A5B8A}"/>
              </a:ext>
            </a:extLst>
          </p:cNvPr>
          <p:cNvSpPr>
            <a:spLocks noGrp="1"/>
          </p:cNvSpPr>
          <p:nvPr>
            <p:ph type="title"/>
          </p:nvPr>
        </p:nvSpPr>
        <p:spPr>
          <a:xfrm>
            <a:off x="345989" y="328284"/>
            <a:ext cx="11500021" cy="453082"/>
          </a:xfrm>
        </p:spPr>
        <p:txBody>
          <a:bodyPr/>
          <a:lstStyle/>
          <a:p>
            <a:pPr algn="ctr"/>
            <a:r>
              <a:rPr lang="fr-FR" sz="2800" b="1" dirty="0">
                <a:solidFill>
                  <a:schemeClr val="accent2">
                    <a:lumMod val="60000"/>
                    <a:lumOff val="40000"/>
                  </a:schemeClr>
                </a:solidFill>
                <a:latin typeface="Century Schoolbook" panose="02040604050505020304" pitchFamily="18" charset="0"/>
              </a:rPr>
              <a:t>Page de l’utilisateur (J</a:t>
            </a:r>
            <a:r>
              <a:rPr lang="en-US" sz="2800" b="1" dirty="0">
                <a:solidFill>
                  <a:schemeClr val="accent2">
                    <a:lumMod val="60000"/>
                    <a:lumOff val="40000"/>
                  </a:schemeClr>
                </a:solidFill>
                <a:latin typeface="Century Schoolbook" panose="02040604050505020304" pitchFamily="18" charset="0"/>
              </a:rPr>
              <a:t>ava</a:t>
            </a:r>
            <a:r>
              <a:rPr lang="fr-FR" sz="2800" b="1" dirty="0">
                <a:solidFill>
                  <a:schemeClr val="accent2">
                    <a:lumMod val="60000"/>
                    <a:lumOff val="40000"/>
                  </a:schemeClr>
                </a:solidFill>
                <a:latin typeface="Century Schoolbook" panose="02040604050505020304" pitchFamily="18" charset="0"/>
              </a:rPr>
              <a:t>)</a:t>
            </a:r>
          </a:p>
        </p:txBody>
      </p:sp>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37</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345990" y="3006896"/>
            <a:ext cx="3443416" cy="84420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Récupération de l</a:t>
            </a:r>
            <a:r>
              <a:rPr lang="en-US" sz="2400" b="1" dirty="0">
                <a:solidFill>
                  <a:schemeClr val="accent2">
                    <a:lumMod val="60000"/>
                    <a:lumOff val="40000"/>
                  </a:schemeClr>
                </a:solidFill>
                <a:latin typeface="Century Schoolbook" panose="02040604050505020304" pitchFamily="18" charset="0"/>
              </a:rPr>
              <a:t>’information</a:t>
            </a:r>
            <a:endParaRPr lang="fr-FR" sz="2400" b="1" dirty="0">
              <a:solidFill>
                <a:schemeClr val="accent2">
                  <a:lumMod val="60000"/>
                  <a:lumOff val="40000"/>
                </a:schemeClr>
              </a:solidFill>
              <a:latin typeface="Century Schoolbook" panose="02040604050505020304" pitchFamily="18" charset="0"/>
            </a:endParaRPr>
          </a:p>
        </p:txBody>
      </p:sp>
      <p:pic>
        <p:nvPicPr>
          <p:cNvPr id="2" name="Picture 1">
            <a:extLst>
              <a:ext uri="{FF2B5EF4-FFF2-40B4-BE49-F238E27FC236}">
                <a16:creationId xmlns:a16="http://schemas.microsoft.com/office/drawing/2014/main" id="{8B429F38-415A-4D57-8A94-46708713FB03}"/>
              </a:ext>
            </a:extLst>
          </p:cNvPr>
          <p:cNvPicPr>
            <a:picLocks noChangeAspect="1"/>
          </p:cNvPicPr>
          <p:nvPr/>
        </p:nvPicPr>
        <p:blipFill>
          <a:blip r:embed="rId2"/>
          <a:stretch>
            <a:fillRect/>
          </a:stretch>
        </p:blipFill>
        <p:spPr>
          <a:xfrm>
            <a:off x="4222234" y="1542816"/>
            <a:ext cx="7623776" cy="929171"/>
          </a:xfrm>
          <a:prstGeom prst="rect">
            <a:avLst/>
          </a:prstGeom>
        </p:spPr>
      </p:pic>
      <p:pic>
        <p:nvPicPr>
          <p:cNvPr id="3" name="Picture 2">
            <a:extLst>
              <a:ext uri="{FF2B5EF4-FFF2-40B4-BE49-F238E27FC236}">
                <a16:creationId xmlns:a16="http://schemas.microsoft.com/office/drawing/2014/main" id="{3F63D86D-6090-4544-9B6B-A9ABB9E97BA5}"/>
              </a:ext>
            </a:extLst>
          </p:cNvPr>
          <p:cNvPicPr>
            <a:picLocks noChangeAspect="1"/>
          </p:cNvPicPr>
          <p:nvPr/>
        </p:nvPicPr>
        <p:blipFill>
          <a:blip r:embed="rId3"/>
          <a:stretch>
            <a:fillRect/>
          </a:stretch>
        </p:blipFill>
        <p:spPr>
          <a:xfrm>
            <a:off x="4222234" y="2478057"/>
            <a:ext cx="7623776" cy="3553588"/>
          </a:xfrm>
          <a:prstGeom prst="rect">
            <a:avLst/>
          </a:prstGeom>
        </p:spPr>
      </p:pic>
    </p:spTree>
    <p:extLst>
      <p:ext uri="{BB962C8B-B14F-4D97-AF65-F5344CB8AC3E}">
        <p14:creationId xmlns:p14="http://schemas.microsoft.com/office/powerpoint/2010/main" val="311872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9EC96660-D29B-44BE-9D25-1284707A5B8A}"/>
              </a:ext>
            </a:extLst>
          </p:cNvPr>
          <p:cNvSpPr>
            <a:spLocks noGrp="1"/>
          </p:cNvSpPr>
          <p:nvPr>
            <p:ph type="title"/>
          </p:nvPr>
        </p:nvSpPr>
        <p:spPr>
          <a:xfrm>
            <a:off x="345989" y="328284"/>
            <a:ext cx="11500021" cy="453082"/>
          </a:xfrm>
        </p:spPr>
        <p:txBody>
          <a:bodyPr/>
          <a:lstStyle/>
          <a:p>
            <a:pPr algn="ctr"/>
            <a:r>
              <a:rPr lang="fr-FR" sz="2800" b="1" dirty="0">
                <a:solidFill>
                  <a:schemeClr val="accent2">
                    <a:lumMod val="60000"/>
                    <a:lumOff val="40000"/>
                  </a:schemeClr>
                </a:solidFill>
                <a:latin typeface="Century Schoolbook" panose="02040604050505020304" pitchFamily="18" charset="0"/>
              </a:rPr>
              <a:t>Page de l’utilisateur (Java)</a:t>
            </a:r>
          </a:p>
        </p:txBody>
      </p:sp>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38</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131806" y="3006896"/>
            <a:ext cx="4248923" cy="84420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Récupération des publications</a:t>
            </a:r>
          </a:p>
        </p:txBody>
      </p:sp>
      <p:pic>
        <p:nvPicPr>
          <p:cNvPr id="3" name="Picture 2">
            <a:extLst>
              <a:ext uri="{FF2B5EF4-FFF2-40B4-BE49-F238E27FC236}">
                <a16:creationId xmlns:a16="http://schemas.microsoft.com/office/drawing/2014/main" id="{8AD393AF-DE2D-480E-BDCD-A8150029E83A}"/>
              </a:ext>
            </a:extLst>
          </p:cNvPr>
          <p:cNvPicPr>
            <a:picLocks noChangeAspect="1"/>
          </p:cNvPicPr>
          <p:nvPr/>
        </p:nvPicPr>
        <p:blipFill>
          <a:blip r:embed="rId2"/>
          <a:stretch>
            <a:fillRect/>
          </a:stretch>
        </p:blipFill>
        <p:spPr>
          <a:xfrm>
            <a:off x="3907356" y="1345430"/>
            <a:ext cx="7002958" cy="1323943"/>
          </a:xfrm>
          <a:prstGeom prst="rect">
            <a:avLst/>
          </a:prstGeom>
        </p:spPr>
      </p:pic>
      <p:pic>
        <p:nvPicPr>
          <p:cNvPr id="4" name="Picture 3">
            <a:extLst>
              <a:ext uri="{FF2B5EF4-FFF2-40B4-BE49-F238E27FC236}">
                <a16:creationId xmlns:a16="http://schemas.microsoft.com/office/drawing/2014/main" id="{1FE83698-1206-4334-90E4-854EB61A2914}"/>
              </a:ext>
            </a:extLst>
          </p:cNvPr>
          <p:cNvPicPr>
            <a:picLocks noChangeAspect="1"/>
          </p:cNvPicPr>
          <p:nvPr/>
        </p:nvPicPr>
        <p:blipFill>
          <a:blip r:embed="rId3"/>
          <a:stretch>
            <a:fillRect/>
          </a:stretch>
        </p:blipFill>
        <p:spPr>
          <a:xfrm>
            <a:off x="3907356" y="3006896"/>
            <a:ext cx="8071442" cy="3014881"/>
          </a:xfrm>
          <a:prstGeom prst="rect">
            <a:avLst/>
          </a:prstGeom>
        </p:spPr>
      </p:pic>
    </p:spTree>
    <p:extLst>
      <p:ext uri="{BB962C8B-B14F-4D97-AF65-F5344CB8AC3E}">
        <p14:creationId xmlns:p14="http://schemas.microsoft.com/office/powerpoint/2010/main" val="7926205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39</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3674525" y="5939482"/>
            <a:ext cx="5304717" cy="54625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Création d’une publication</a:t>
            </a:r>
          </a:p>
        </p:txBody>
      </p:sp>
      <p:pic>
        <p:nvPicPr>
          <p:cNvPr id="3" name="Picture 2">
            <a:extLst>
              <a:ext uri="{FF2B5EF4-FFF2-40B4-BE49-F238E27FC236}">
                <a16:creationId xmlns:a16="http://schemas.microsoft.com/office/drawing/2014/main" id="{410F6CA0-272F-406F-8A64-1A8BA43986DC}"/>
              </a:ext>
            </a:extLst>
          </p:cNvPr>
          <p:cNvPicPr>
            <a:picLocks noChangeAspect="1"/>
          </p:cNvPicPr>
          <p:nvPr/>
        </p:nvPicPr>
        <p:blipFill>
          <a:blip r:embed="rId2"/>
          <a:stretch>
            <a:fillRect/>
          </a:stretch>
        </p:blipFill>
        <p:spPr>
          <a:xfrm>
            <a:off x="4313870" y="782595"/>
            <a:ext cx="3564258" cy="484739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330562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9EC96660-D29B-44BE-9D25-1284707A5B8A}"/>
              </a:ext>
            </a:extLst>
          </p:cNvPr>
          <p:cNvSpPr>
            <a:spLocks noGrp="1"/>
          </p:cNvSpPr>
          <p:nvPr>
            <p:ph type="title"/>
          </p:nvPr>
        </p:nvSpPr>
        <p:spPr>
          <a:xfrm>
            <a:off x="345989" y="328284"/>
            <a:ext cx="11500021" cy="453082"/>
          </a:xfrm>
        </p:spPr>
        <p:txBody>
          <a:bodyPr/>
          <a:lstStyle/>
          <a:p>
            <a:pPr algn="ctr"/>
            <a:r>
              <a:rPr lang="fr-FR" sz="2800" b="1" dirty="0">
                <a:solidFill>
                  <a:schemeClr val="accent2">
                    <a:lumMod val="60000"/>
                    <a:lumOff val="40000"/>
                  </a:schemeClr>
                </a:solidFill>
                <a:latin typeface="Century Schoolbook" panose="02040604050505020304" pitchFamily="18" charset="0"/>
              </a:rPr>
              <a:t>Création </a:t>
            </a:r>
            <a:r>
              <a:rPr lang="en-US" sz="2800" b="1" dirty="0">
                <a:solidFill>
                  <a:schemeClr val="accent2">
                    <a:lumMod val="60000"/>
                    <a:lumOff val="40000"/>
                  </a:schemeClr>
                </a:solidFill>
                <a:latin typeface="Century Schoolbook" panose="02040604050505020304" pitchFamily="18" charset="0"/>
              </a:rPr>
              <a:t>d’une publication </a:t>
            </a:r>
            <a:r>
              <a:rPr lang="fr-FR" sz="2800" b="1" dirty="0">
                <a:solidFill>
                  <a:schemeClr val="accent2">
                    <a:lumMod val="60000"/>
                    <a:lumOff val="40000"/>
                  </a:schemeClr>
                </a:solidFill>
                <a:latin typeface="Century Schoolbook" panose="02040604050505020304" pitchFamily="18" charset="0"/>
              </a:rPr>
              <a:t>(TS)</a:t>
            </a:r>
          </a:p>
        </p:txBody>
      </p:sp>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40</a:t>
            </a:r>
          </a:p>
        </p:txBody>
      </p:sp>
      <p:pic>
        <p:nvPicPr>
          <p:cNvPr id="2" name="Picture 1">
            <a:extLst>
              <a:ext uri="{FF2B5EF4-FFF2-40B4-BE49-F238E27FC236}">
                <a16:creationId xmlns:a16="http://schemas.microsoft.com/office/drawing/2014/main" id="{ED50E907-90ED-4FB8-B427-858F8D050CA7}"/>
              </a:ext>
            </a:extLst>
          </p:cNvPr>
          <p:cNvPicPr>
            <a:picLocks noChangeAspect="1"/>
          </p:cNvPicPr>
          <p:nvPr/>
        </p:nvPicPr>
        <p:blipFill>
          <a:blip r:embed="rId2"/>
          <a:stretch>
            <a:fillRect/>
          </a:stretch>
        </p:blipFill>
        <p:spPr>
          <a:xfrm>
            <a:off x="345989" y="1955778"/>
            <a:ext cx="3552397" cy="2946444"/>
          </a:xfrm>
          <a:prstGeom prst="rect">
            <a:avLst/>
          </a:prstGeom>
        </p:spPr>
      </p:pic>
      <p:pic>
        <p:nvPicPr>
          <p:cNvPr id="3" name="Picture 2">
            <a:extLst>
              <a:ext uri="{FF2B5EF4-FFF2-40B4-BE49-F238E27FC236}">
                <a16:creationId xmlns:a16="http://schemas.microsoft.com/office/drawing/2014/main" id="{7FE25F91-B580-405A-B307-AEA44C945296}"/>
              </a:ext>
            </a:extLst>
          </p:cNvPr>
          <p:cNvPicPr>
            <a:picLocks noChangeAspect="1"/>
          </p:cNvPicPr>
          <p:nvPr/>
        </p:nvPicPr>
        <p:blipFill>
          <a:blip r:embed="rId3"/>
          <a:stretch>
            <a:fillRect/>
          </a:stretch>
        </p:blipFill>
        <p:spPr>
          <a:xfrm>
            <a:off x="4648858" y="1098176"/>
            <a:ext cx="7543142" cy="4661648"/>
          </a:xfrm>
          <a:prstGeom prst="rect">
            <a:avLst/>
          </a:prstGeom>
        </p:spPr>
      </p:pic>
    </p:spTree>
    <p:extLst>
      <p:ext uri="{BB962C8B-B14F-4D97-AF65-F5344CB8AC3E}">
        <p14:creationId xmlns:p14="http://schemas.microsoft.com/office/powerpoint/2010/main" val="16562231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9EC96660-D29B-44BE-9D25-1284707A5B8A}"/>
              </a:ext>
            </a:extLst>
          </p:cNvPr>
          <p:cNvSpPr>
            <a:spLocks noGrp="1"/>
          </p:cNvSpPr>
          <p:nvPr>
            <p:ph type="title"/>
          </p:nvPr>
        </p:nvSpPr>
        <p:spPr>
          <a:xfrm>
            <a:off x="345989" y="328284"/>
            <a:ext cx="11500021" cy="453082"/>
          </a:xfrm>
        </p:spPr>
        <p:txBody>
          <a:bodyPr/>
          <a:lstStyle/>
          <a:p>
            <a:pPr algn="ctr"/>
            <a:r>
              <a:rPr lang="fr-FR" sz="2800" b="1" dirty="0">
                <a:solidFill>
                  <a:schemeClr val="accent2">
                    <a:lumMod val="60000"/>
                    <a:lumOff val="40000"/>
                  </a:schemeClr>
                </a:solidFill>
                <a:latin typeface="Century Schoolbook" panose="02040604050505020304" pitchFamily="18" charset="0"/>
              </a:rPr>
              <a:t>Cré</a:t>
            </a:r>
            <a:r>
              <a:rPr lang="en-US" sz="2800" b="1" dirty="0">
                <a:solidFill>
                  <a:schemeClr val="accent2">
                    <a:lumMod val="60000"/>
                    <a:lumOff val="40000"/>
                  </a:schemeClr>
                </a:solidFill>
                <a:latin typeface="Century Schoolbook" panose="02040604050505020304" pitchFamily="18" charset="0"/>
              </a:rPr>
              <a:t>ation d’une publication </a:t>
            </a:r>
            <a:r>
              <a:rPr lang="fr-FR" sz="2800" b="1" dirty="0">
                <a:solidFill>
                  <a:schemeClr val="accent2">
                    <a:lumMod val="60000"/>
                    <a:lumOff val="40000"/>
                  </a:schemeClr>
                </a:solidFill>
                <a:latin typeface="Century Schoolbook" panose="02040604050505020304" pitchFamily="18" charset="0"/>
              </a:rPr>
              <a:t>(J</a:t>
            </a:r>
            <a:r>
              <a:rPr lang="en-US" sz="2800" b="1" dirty="0">
                <a:solidFill>
                  <a:schemeClr val="accent2">
                    <a:lumMod val="60000"/>
                    <a:lumOff val="40000"/>
                  </a:schemeClr>
                </a:solidFill>
                <a:latin typeface="Century Schoolbook" panose="02040604050505020304" pitchFamily="18" charset="0"/>
              </a:rPr>
              <a:t>ava</a:t>
            </a:r>
            <a:r>
              <a:rPr lang="fr-FR" sz="2800" b="1" dirty="0">
                <a:solidFill>
                  <a:schemeClr val="accent2">
                    <a:lumMod val="60000"/>
                    <a:lumOff val="40000"/>
                  </a:schemeClr>
                </a:solidFill>
                <a:latin typeface="Century Schoolbook" panose="02040604050505020304" pitchFamily="18" charset="0"/>
              </a:rPr>
              <a:t>)</a:t>
            </a:r>
          </a:p>
        </p:txBody>
      </p:sp>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41</a:t>
            </a:r>
          </a:p>
        </p:txBody>
      </p:sp>
      <p:pic>
        <p:nvPicPr>
          <p:cNvPr id="4" name="Picture 3">
            <a:extLst>
              <a:ext uri="{FF2B5EF4-FFF2-40B4-BE49-F238E27FC236}">
                <a16:creationId xmlns:a16="http://schemas.microsoft.com/office/drawing/2014/main" id="{08890542-9838-4D63-80BC-FD0EA3EA143D}"/>
              </a:ext>
            </a:extLst>
          </p:cNvPr>
          <p:cNvPicPr>
            <a:picLocks noChangeAspect="1"/>
          </p:cNvPicPr>
          <p:nvPr/>
        </p:nvPicPr>
        <p:blipFill>
          <a:blip r:embed="rId2"/>
          <a:stretch>
            <a:fillRect/>
          </a:stretch>
        </p:blipFill>
        <p:spPr>
          <a:xfrm>
            <a:off x="345989" y="767108"/>
            <a:ext cx="8207998" cy="1299256"/>
          </a:xfrm>
          <a:prstGeom prst="rect">
            <a:avLst/>
          </a:prstGeom>
        </p:spPr>
      </p:pic>
      <p:pic>
        <p:nvPicPr>
          <p:cNvPr id="5" name="Picture 4">
            <a:extLst>
              <a:ext uri="{FF2B5EF4-FFF2-40B4-BE49-F238E27FC236}">
                <a16:creationId xmlns:a16="http://schemas.microsoft.com/office/drawing/2014/main" id="{CBDBE60A-6420-431F-ABD4-F009C4659054}"/>
              </a:ext>
            </a:extLst>
          </p:cNvPr>
          <p:cNvPicPr>
            <a:picLocks noChangeAspect="1"/>
          </p:cNvPicPr>
          <p:nvPr/>
        </p:nvPicPr>
        <p:blipFill>
          <a:blip r:embed="rId3"/>
          <a:stretch>
            <a:fillRect/>
          </a:stretch>
        </p:blipFill>
        <p:spPr>
          <a:xfrm>
            <a:off x="345989" y="2066364"/>
            <a:ext cx="7158681" cy="3120092"/>
          </a:xfrm>
          <a:prstGeom prst="rect">
            <a:avLst/>
          </a:prstGeom>
        </p:spPr>
      </p:pic>
      <p:pic>
        <p:nvPicPr>
          <p:cNvPr id="7" name="Picture 6">
            <a:extLst>
              <a:ext uri="{FF2B5EF4-FFF2-40B4-BE49-F238E27FC236}">
                <a16:creationId xmlns:a16="http://schemas.microsoft.com/office/drawing/2014/main" id="{559F168C-1BB1-4787-9595-BF0F667F5E4E}"/>
              </a:ext>
            </a:extLst>
          </p:cNvPr>
          <p:cNvPicPr>
            <a:picLocks noChangeAspect="1"/>
          </p:cNvPicPr>
          <p:nvPr/>
        </p:nvPicPr>
        <p:blipFill>
          <a:blip r:embed="rId4"/>
          <a:stretch>
            <a:fillRect/>
          </a:stretch>
        </p:blipFill>
        <p:spPr>
          <a:xfrm>
            <a:off x="411656" y="5186456"/>
            <a:ext cx="4951176" cy="1588113"/>
          </a:xfrm>
          <a:prstGeom prst="rect">
            <a:avLst/>
          </a:prstGeom>
        </p:spPr>
      </p:pic>
    </p:spTree>
    <p:extLst>
      <p:ext uri="{BB962C8B-B14F-4D97-AF65-F5344CB8AC3E}">
        <p14:creationId xmlns:p14="http://schemas.microsoft.com/office/powerpoint/2010/main" val="5170886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fr-FR" sz="4800" cap="none" dirty="0">
                <a:solidFill>
                  <a:schemeClr val="accent2">
                    <a:lumMod val="60000"/>
                    <a:lumOff val="40000"/>
                  </a:schemeClr>
                </a:solidFill>
                <a:latin typeface="Century Schoolbook" panose="02040604050505020304" pitchFamily="18" charset="0"/>
              </a:rPr>
              <a:t>P</a:t>
            </a:r>
            <a:r>
              <a:rPr lang="en-US" sz="4800" cap="none" dirty="0">
                <a:solidFill>
                  <a:schemeClr val="accent2">
                    <a:lumMod val="60000"/>
                    <a:lumOff val="40000"/>
                  </a:schemeClr>
                </a:solidFill>
                <a:latin typeface="Century Schoolbook" panose="02040604050505020304" pitchFamily="18" charset="0"/>
              </a:rPr>
              <a:t>age publication</a:t>
            </a:r>
            <a:endParaRPr lang="fr-FR" sz="4800" cap="none" dirty="0">
              <a:solidFill>
                <a:schemeClr val="accent2">
                  <a:lumMod val="60000"/>
                  <a:lumOff val="40000"/>
                </a:schemeClr>
              </a:solidFill>
              <a:latin typeface="Century Schoolbook" panose="02040604050505020304" pitchFamily="18" charset="0"/>
            </a:endParaRPr>
          </a:p>
        </p:txBody>
      </p:sp>
      <p:sp>
        <p:nvSpPr>
          <p:cNvPr id="4" name="Slide Number Placeholder 3">
            <a:extLst>
              <a:ext uri="{FF2B5EF4-FFF2-40B4-BE49-F238E27FC236}">
                <a16:creationId xmlns:a16="http://schemas.microsoft.com/office/drawing/2014/main" id="{62C36B28-F11C-446A-8A4E-CB4DEDA415C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42</a:t>
            </a:r>
          </a:p>
        </p:txBody>
      </p:sp>
    </p:spTree>
    <p:extLst>
      <p:ext uri="{BB962C8B-B14F-4D97-AF65-F5344CB8AC3E}">
        <p14:creationId xmlns:p14="http://schemas.microsoft.com/office/powerpoint/2010/main" val="15709758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43</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3443639" y="5939482"/>
            <a:ext cx="5304717" cy="54625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La publication</a:t>
            </a:r>
          </a:p>
        </p:txBody>
      </p:sp>
      <p:pic>
        <p:nvPicPr>
          <p:cNvPr id="3" name="Picture 2">
            <a:extLst>
              <a:ext uri="{FF2B5EF4-FFF2-40B4-BE49-F238E27FC236}">
                <a16:creationId xmlns:a16="http://schemas.microsoft.com/office/drawing/2014/main" id="{D0E57217-BA8D-447B-88DA-83ED80A284D2}"/>
              </a:ext>
            </a:extLst>
          </p:cNvPr>
          <p:cNvPicPr>
            <a:picLocks noChangeAspect="1"/>
          </p:cNvPicPr>
          <p:nvPr/>
        </p:nvPicPr>
        <p:blipFill>
          <a:blip r:embed="rId2"/>
          <a:stretch>
            <a:fillRect/>
          </a:stretch>
        </p:blipFill>
        <p:spPr>
          <a:xfrm>
            <a:off x="2366784" y="372263"/>
            <a:ext cx="7458429" cy="53213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6247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44</a:t>
            </a:r>
          </a:p>
        </p:txBody>
      </p:sp>
      <p:pic>
        <p:nvPicPr>
          <p:cNvPr id="2" name="Picture 1">
            <a:extLst>
              <a:ext uri="{FF2B5EF4-FFF2-40B4-BE49-F238E27FC236}">
                <a16:creationId xmlns:a16="http://schemas.microsoft.com/office/drawing/2014/main" id="{AC9D5BFA-A153-4D46-92A3-21FEC6C3B64D}"/>
              </a:ext>
            </a:extLst>
          </p:cNvPr>
          <p:cNvPicPr>
            <a:picLocks noChangeAspect="1"/>
          </p:cNvPicPr>
          <p:nvPr/>
        </p:nvPicPr>
        <p:blipFill>
          <a:blip r:embed="rId2"/>
          <a:stretch>
            <a:fillRect/>
          </a:stretch>
        </p:blipFill>
        <p:spPr>
          <a:xfrm>
            <a:off x="577760" y="1876323"/>
            <a:ext cx="4103682" cy="2946233"/>
          </a:xfrm>
          <a:prstGeom prst="rect">
            <a:avLst/>
          </a:prstGeom>
        </p:spPr>
      </p:pic>
      <p:pic>
        <p:nvPicPr>
          <p:cNvPr id="3" name="Picture 2">
            <a:extLst>
              <a:ext uri="{FF2B5EF4-FFF2-40B4-BE49-F238E27FC236}">
                <a16:creationId xmlns:a16="http://schemas.microsoft.com/office/drawing/2014/main" id="{4BE7FD63-D9BA-4399-9AB9-C47A149B25F8}"/>
              </a:ext>
            </a:extLst>
          </p:cNvPr>
          <p:cNvPicPr>
            <a:picLocks noChangeAspect="1"/>
          </p:cNvPicPr>
          <p:nvPr/>
        </p:nvPicPr>
        <p:blipFill>
          <a:blip r:embed="rId3"/>
          <a:stretch>
            <a:fillRect/>
          </a:stretch>
        </p:blipFill>
        <p:spPr>
          <a:xfrm>
            <a:off x="6309567" y="1876323"/>
            <a:ext cx="3252832" cy="1854272"/>
          </a:xfrm>
          <a:prstGeom prst="rect">
            <a:avLst/>
          </a:prstGeom>
        </p:spPr>
      </p:pic>
      <p:sp>
        <p:nvSpPr>
          <p:cNvPr id="11" name="Title 7">
            <a:extLst>
              <a:ext uri="{FF2B5EF4-FFF2-40B4-BE49-F238E27FC236}">
                <a16:creationId xmlns:a16="http://schemas.microsoft.com/office/drawing/2014/main" id="{690C0BE8-C104-4EA9-898A-A9F01CF61920}"/>
              </a:ext>
            </a:extLst>
          </p:cNvPr>
          <p:cNvSpPr txBox="1">
            <a:spLocks/>
          </p:cNvSpPr>
          <p:nvPr/>
        </p:nvSpPr>
        <p:spPr>
          <a:xfrm>
            <a:off x="345989" y="189701"/>
            <a:ext cx="11500021" cy="5242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Récupération de publication (TS)</a:t>
            </a:r>
          </a:p>
        </p:txBody>
      </p:sp>
    </p:spTree>
    <p:extLst>
      <p:ext uri="{BB962C8B-B14F-4D97-AF65-F5344CB8AC3E}">
        <p14:creationId xmlns:p14="http://schemas.microsoft.com/office/powerpoint/2010/main" val="13006201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45</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345989" y="189700"/>
            <a:ext cx="11500021" cy="49089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Récupération de publication (Java)</a:t>
            </a:r>
          </a:p>
        </p:txBody>
      </p:sp>
      <p:pic>
        <p:nvPicPr>
          <p:cNvPr id="4" name="Picture 3">
            <a:extLst>
              <a:ext uri="{FF2B5EF4-FFF2-40B4-BE49-F238E27FC236}">
                <a16:creationId xmlns:a16="http://schemas.microsoft.com/office/drawing/2014/main" id="{498413D9-725A-4E71-A6F7-6A9EA988F107}"/>
              </a:ext>
            </a:extLst>
          </p:cNvPr>
          <p:cNvPicPr>
            <a:picLocks noChangeAspect="1"/>
          </p:cNvPicPr>
          <p:nvPr/>
        </p:nvPicPr>
        <p:blipFill>
          <a:blip r:embed="rId2"/>
          <a:stretch>
            <a:fillRect/>
          </a:stretch>
        </p:blipFill>
        <p:spPr>
          <a:xfrm>
            <a:off x="634761" y="1494513"/>
            <a:ext cx="4328642" cy="909642"/>
          </a:xfrm>
          <a:prstGeom prst="rect">
            <a:avLst/>
          </a:prstGeom>
        </p:spPr>
      </p:pic>
      <p:pic>
        <p:nvPicPr>
          <p:cNvPr id="5" name="Picture 4">
            <a:extLst>
              <a:ext uri="{FF2B5EF4-FFF2-40B4-BE49-F238E27FC236}">
                <a16:creationId xmlns:a16="http://schemas.microsoft.com/office/drawing/2014/main" id="{3C868B3B-74FB-4BA0-9DCC-9F85B1782AF1}"/>
              </a:ext>
            </a:extLst>
          </p:cNvPr>
          <p:cNvPicPr>
            <a:picLocks noChangeAspect="1"/>
          </p:cNvPicPr>
          <p:nvPr/>
        </p:nvPicPr>
        <p:blipFill>
          <a:blip r:embed="rId3"/>
          <a:stretch>
            <a:fillRect/>
          </a:stretch>
        </p:blipFill>
        <p:spPr>
          <a:xfrm>
            <a:off x="634761" y="2669145"/>
            <a:ext cx="8079739" cy="2914219"/>
          </a:xfrm>
          <a:prstGeom prst="rect">
            <a:avLst/>
          </a:prstGeom>
        </p:spPr>
      </p:pic>
    </p:spTree>
    <p:extLst>
      <p:ext uri="{BB962C8B-B14F-4D97-AF65-F5344CB8AC3E}">
        <p14:creationId xmlns:p14="http://schemas.microsoft.com/office/powerpoint/2010/main" val="1959422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46</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2108886" y="189700"/>
            <a:ext cx="7974228" cy="54670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Récupération des commentaires (TS)</a:t>
            </a:r>
          </a:p>
        </p:txBody>
      </p:sp>
      <p:pic>
        <p:nvPicPr>
          <p:cNvPr id="3" name="Picture 2">
            <a:extLst>
              <a:ext uri="{FF2B5EF4-FFF2-40B4-BE49-F238E27FC236}">
                <a16:creationId xmlns:a16="http://schemas.microsoft.com/office/drawing/2014/main" id="{B91A99AE-5319-4251-8D21-49EFABE695F6}"/>
              </a:ext>
            </a:extLst>
          </p:cNvPr>
          <p:cNvPicPr>
            <a:picLocks noChangeAspect="1"/>
          </p:cNvPicPr>
          <p:nvPr/>
        </p:nvPicPr>
        <p:blipFill>
          <a:blip r:embed="rId2"/>
          <a:stretch>
            <a:fillRect/>
          </a:stretch>
        </p:blipFill>
        <p:spPr>
          <a:xfrm>
            <a:off x="1260182" y="1279963"/>
            <a:ext cx="3443829" cy="2528686"/>
          </a:xfrm>
          <a:prstGeom prst="rect">
            <a:avLst/>
          </a:prstGeom>
        </p:spPr>
      </p:pic>
      <p:pic>
        <p:nvPicPr>
          <p:cNvPr id="4" name="Picture 3">
            <a:extLst>
              <a:ext uri="{FF2B5EF4-FFF2-40B4-BE49-F238E27FC236}">
                <a16:creationId xmlns:a16="http://schemas.microsoft.com/office/drawing/2014/main" id="{3810DED3-3DED-4A78-8603-EC2EB5A80EF9}"/>
              </a:ext>
            </a:extLst>
          </p:cNvPr>
          <p:cNvPicPr>
            <a:picLocks noChangeAspect="1"/>
          </p:cNvPicPr>
          <p:nvPr/>
        </p:nvPicPr>
        <p:blipFill>
          <a:blip r:embed="rId3"/>
          <a:stretch>
            <a:fillRect/>
          </a:stretch>
        </p:blipFill>
        <p:spPr>
          <a:xfrm>
            <a:off x="5750010" y="1279963"/>
            <a:ext cx="4333104" cy="4658087"/>
          </a:xfrm>
          <a:prstGeom prst="rect">
            <a:avLst/>
          </a:prstGeom>
        </p:spPr>
      </p:pic>
    </p:spTree>
    <p:extLst>
      <p:ext uri="{BB962C8B-B14F-4D97-AF65-F5344CB8AC3E}">
        <p14:creationId xmlns:p14="http://schemas.microsoft.com/office/powerpoint/2010/main" val="1212128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fr-FR" sz="4800" cap="none" dirty="0">
                <a:solidFill>
                  <a:schemeClr val="accent2">
                    <a:lumMod val="60000"/>
                    <a:lumOff val="40000"/>
                  </a:schemeClr>
                </a:solidFill>
                <a:latin typeface="Century Schoolbook" panose="02040604050505020304" pitchFamily="18" charset="0"/>
              </a:rPr>
              <a:t>Environne</a:t>
            </a:r>
            <a:r>
              <a:rPr lang="en-US" sz="4800" cap="none" dirty="0">
                <a:solidFill>
                  <a:schemeClr val="accent2">
                    <a:lumMod val="60000"/>
                    <a:lumOff val="40000"/>
                  </a:schemeClr>
                </a:solidFill>
                <a:latin typeface="Century Schoolbook" panose="02040604050505020304" pitchFamily="18" charset="0"/>
              </a:rPr>
              <a:t>ment de travail</a:t>
            </a:r>
            <a:endParaRPr lang="fr-FR" sz="4800" cap="none" dirty="0">
              <a:solidFill>
                <a:schemeClr val="accent2">
                  <a:lumMod val="60000"/>
                  <a:lumOff val="40000"/>
                </a:schemeClr>
              </a:solidFill>
              <a:latin typeface="Century Schoolbook" panose="02040604050505020304" pitchFamily="18" charset="0"/>
            </a:endParaRPr>
          </a:p>
        </p:txBody>
      </p:sp>
      <p:sp>
        <p:nvSpPr>
          <p:cNvPr id="4" name="Slide Number Placeholder 3">
            <a:extLst>
              <a:ext uri="{FF2B5EF4-FFF2-40B4-BE49-F238E27FC236}">
                <a16:creationId xmlns:a16="http://schemas.microsoft.com/office/drawing/2014/main" id="{62C36B28-F11C-446A-8A4E-CB4DEDA415C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5</a:t>
            </a:r>
          </a:p>
        </p:txBody>
      </p:sp>
    </p:spTree>
    <p:extLst>
      <p:ext uri="{BB962C8B-B14F-4D97-AF65-F5344CB8AC3E}">
        <p14:creationId xmlns:p14="http://schemas.microsoft.com/office/powerpoint/2010/main" val="33479089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47</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148280" y="189700"/>
            <a:ext cx="11500021" cy="51477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Récupération des commentaires (Java)</a:t>
            </a:r>
          </a:p>
        </p:txBody>
      </p:sp>
      <p:pic>
        <p:nvPicPr>
          <p:cNvPr id="7" name="Picture 6">
            <a:extLst>
              <a:ext uri="{FF2B5EF4-FFF2-40B4-BE49-F238E27FC236}">
                <a16:creationId xmlns:a16="http://schemas.microsoft.com/office/drawing/2014/main" id="{30518D49-4885-4F97-B674-6E0A62B8EB15}"/>
              </a:ext>
            </a:extLst>
          </p:cNvPr>
          <p:cNvPicPr>
            <a:picLocks noChangeAspect="1"/>
          </p:cNvPicPr>
          <p:nvPr/>
        </p:nvPicPr>
        <p:blipFill>
          <a:blip r:embed="rId2"/>
          <a:stretch>
            <a:fillRect/>
          </a:stretch>
        </p:blipFill>
        <p:spPr>
          <a:xfrm>
            <a:off x="345989" y="1494190"/>
            <a:ext cx="7339914" cy="1337202"/>
          </a:xfrm>
          <a:prstGeom prst="rect">
            <a:avLst/>
          </a:prstGeom>
        </p:spPr>
      </p:pic>
      <p:pic>
        <p:nvPicPr>
          <p:cNvPr id="8" name="Picture 7">
            <a:extLst>
              <a:ext uri="{FF2B5EF4-FFF2-40B4-BE49-F238E27FC236}">
                <a16:creationId xmlns:a16="http://schemas.microsoft.com/office/drawing/2014/main" id="{477B6EF3-940D-41F6-9286-92F3D8E041ED}"/>
              </a:ext>
            </a:extLst>
          </p:cNvPr>
          <p:cNvPicPr>
            <a:picLocks noChangeAspect="1"/>
          </p:cNvPicPr>
          <p:nvPr/>
        </p:nvPicPr>
        <p:blipFill>
          <a:blip r:embed="rId3"/>
          <a:stretch>
            <a:fillRect/>
          </a:stretch>
        </p:blipFill>
        <p:spPr>
          <a:xfrm>
            <a:off x="345989" y="3318529"/>
            <a:ext cx="6928022" cy="2632791"/>
          </a:xfrm>
          <a:prstGeom prst="rect">
            <a:avLst/>
          </a:prstGeom>
        </p:spPr>
      </p:pic>
    </p:spTree>
    <p:extLst>
      <p:ext uri="{BB962C8B-B14F-4D97-AF65-F5344CB8AC3E}">
        <p14:creationId xmlns:p14="http://schemas.microsoft.com/office/powerpoint/2010/main" val="13886183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46</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2108886" y="189700"/>
            <a:ext cx="7974228" cy="54670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Les actions de page publication</a:t>
            </a:r>
          </a:p>
        </p:txBody>
      </p:sp>
      <p:pic>
        <p:nvPicPr>
          <p:cNvPr id="2" name="Picture 1">
            <a:extLst>
              <a:ext uri="{FF2B5EF4-FFF2-40B4-BE49-F238E27FC236}">
                <a16:creationId xmlns:a16="http://schemas.microsoft.com/office/drawing/2014/main" id="{4C0B2C8F-6F69-4A90-9F6D-C42A93241F3D}"/>
              </a:ext>
            </a:extLst>
          </p:cNvPr>
          <p:cNvPicPr>
            <a:picLocks noChangeAspect="1"/>
          </p:cNvPicPr>
          <p:nvPr/>
        </p:nvPicPr>
        <p:blipFill>
          <a:blip r:embed="rId2"/>
          <a:stretch>
            <a:fillRect/>
          </a:stretch>
        </p:blipFill>
        <p:spPr>
          <a:xfrm>
            <a:off x="345989" y="1473402"/>
            <a:ext cx="5832389" cy="2323360"/>
          </a:xfrm>
          <a:prstGeom prst="rect">
            <a:avLst/>
          </a:prstGeom>
        </p:spPr>
      </p:pic>
      <p:sp>
        <p:nvSpPr>
          <p:cNvPr id="5" name="TextBox 4">
            <a:extLst>
              <a:ext uri="{FF2B5EF4-FFF2-40B4-BE49-F238E27FC236}">
                <a16:creationId xmlns:a16="http://schemas.microsoft.com/office/drawing/2014/main" id="{E3E3C4FB-B07B-4076-BF87-9E641203AD96}"/>
              </a:ext>
            </a:extLst>
          </p:cNvPr>
          <p:cNvSpPr txBox="1"/>
          <p:nvPr/>
        </p:nvSpPr>
        <p:spPr>
          <a:xfrm>
            <a:off x="345990" y="1067199"/>
            <a:ext cx="11500020" cy="307777"/>
          </a:xfrm>
          <a:prstGeom prst="rect">
            <a:avLst/>
          </a:prstGeom>
          <a:noFill/>
        </p:spPr>
        <p:txBody>
          <a:bodyPr wrap="square" rtlCol="0">
            <a:spAutoFit/>
          </a:bodyPr>
          <a:lstStyle/>
          <a:p>
            <a:pPr algn="ctr"/>
            <a:r>
              <a:rPr lang="en-US" sz="1400" dirty="0">
                <a:solidFill>
                  <a:schemeClr val="bg1">
                    <a:lumMod val="85000"/>
                  </a:schemeClr>
                </a:solidFill>
              </a:rPr>
              <a:t>Suppression de publication (Front)</a:t>
            </a:r>
            <a:endParaRPr lang="ru-RU" sz="1400" dirty="0">
              <a:solidFill>
                <a:schemeClr val="bg1">
                  <a:lumMod val="85000"/>
                </a:schemeClr>
              </a:solidFill>
            </a:endParaRPr>
          </a:p>
        </p:txBody>
      </p:sp>
      <p:pic>
        <p:nvPicPr>
          <p:cNvPr id="14" name="Picture 13">
            <a:extLst>
              <a:ext uri="{FF2B5EF4-FFF2-40B4-BE49-F238E27FC236}">
                <a16:creationId xmlns:a16="http://schemas.microsoft.com/office/drawing/2014/main" id="{1664EE62-4E4C-4EAE-A9D2-E2F46763C0CF}"/>
              </a:ext>
            </a:extLst>
          </p:cNvPr>
          <p:cNvPicPr>
            <a:picLocks noChangeAspect="1"/>
          </p:cNvPicPr>
          <p:nvPr/>
        </p:nvPicPr>
        <p:blipFill>
          <a:blip r:embed="rId3"/>
          <a:stretch>
            <a:fillRect/>
          </a:stretch>
        </p:blipFill>
        <p:spPr>
          <a:xfrm>
            <a:off x="345989" y="4172483"/>
            <a:ext cx="4919198" cy="1010794"/>
          </a:xfrm>
          <a:prstGeom prst="rect">
            <a:avLst/>
          </a:prstGeom>
        </p:spPr>
      </p:pic>
      <p:pic>
        <p:nvPicPr>
          <p:cNvPr id="15" name="Picture 14">
            <a:extLst>
              <a:ext uri="{FF2B5EF4-FFF2-40B4-BE49-F238E27FC236}">
                <a16:creationId xmlns:a16="http://schemas.microsoft.com/office/drawing/2014/main" id="{9CE2F8D9-6580-4B7C-8843-6E889DC83AC8}"/>
              </a:ext>
            </a:extLst>
          </p:cNvPr>
          <p:cNvPicPr>
            <a:picLocks noChangeAspect="1"/>
          </p:cNvPicPr>
          <p:nvPr/>
        </p:nvPicPr>
        <p:blipFill>
          <a:blip r:embed="rId4"/>
          <a:stretch>
            <a:fillRect/>
          </a:stretch>
        </p:blipFill>
        <p:spPr>
          <a:xfrm>
            <a:off x="221212" y="5445922"/>
            <a:ext cx="7282250" cy="1222378"/>
          </a:xfrm>
          <a:prstGeom prst="rect">
            <a:avLst/>
          </a:prstGeom>
        </p:spPr>
      </p:pic>
      <p:sp>
        <p:nvSpPr>
          <p:cNvPr id="16" name="TextBox 15">
            <a:extLst>
              <a:ext uri="{FF2B5EF4-FFF2-40B4-BE49-F238E27FC236}">
                <a16:creationId xmlns:a16="http://schemas.microsoft.com/office/drawing/2014/main" id="{6F6E2F8F-6A61-44E6-99F1-35AF5DBC096C}"/>
              </a:ext>
            </a:extLst>
          </p:cNvPr>
          <p:cNvSpPr txBox="1"/>
          <p:nvPr/>
        </p:nvSpPr>
        <p:spPr>
          <a:xfrm>
            <a:off x="221212" y="3755949"/>
            <a:ext cx="11624797" cy="307777"/>
          </a:xfrm>
          <a:prstGeom prst="rect">
            <a:avLst/>
          </a:prstGeom>
          <a:noFill/>
        </p:spPr>
        <p:txBody>
          <a:bodyPr wrap="square" rtlCol="0">
            <a:spAutoFit/>
          </a:bodyPr>
          <a:lstStyle/>
          <a:p>
            <a:pPr algn="ctr"/>
            <a:r>
              <a:rPr lang="en-US" sz="1400" dirty="0">
                <a:solidFill>
                  <a:schemeClr val="bg1">
                    <a:lumMod val="85000"/>
                  </a:schemeClr>
                </a:solidFill>
              </a:rPr>
              <a:t>Suppression de publication (Back)</a:t>
            </a:r>
            <a:endParaRPr lang="ru-RU" sz="1400" dirty="0">
              <a:solidFill>
                <a:schemeClr val="bg1">
                  <a:lumMod val="85000"/>
                </a:schemeClr>
              </a:solidFill>
            </a:endParaRPr>
          </a:p>
        </p:txBody>
      </p:sp>
    </p:spTree>
    <p:extLst>
      <p:ext uri="{BB962C8B-B14F-4D97-AF65-F5344CB8AC3E}">
        <p14:creationId xmlns:p14="http://schemas.microsoft.com/office/powerpoint/2010/main" val="42075243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46</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2108886" y="189700"/>
            <a:ext cx="7974228" cy="54670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Les actions de page publication</a:t>
            </a:r>
          </a:p>
        </p:txBody>
      </p:sp>
      <p:pic>
        <p:nvPicPr>
          <p:cNvPr id="7" name="Picture 6">
            <a:extLst>
              <a:ext uri="{FF2B5EF4-FFF2-40B4-BE49-F238E27FC236}">
                <a16:creationId xmlns:a16="http://schemas.microsoft.com/office/drawing/2014/main" id="{7E75E4D3-50A5-4450-BCA4-4C799DA80DE3}"/>
              </a:ext>
            </a:extLst>
          </p:cNvPr>
          <p:cNvPicPr>
            <a:picLocks noChangeAspect="1"/>
          </p:cNvPicPr>
          <p:nvPr/>
        </p:nvPicPr>
        <p:blipFill>
          <a:blip r:embed="rId2"/>
          <a:stretch>
            <a:fillRect/>
          </a:stretch>
        </p:blipFill>
        <p:spPr>
          <a:xfrm>
            <a:off x="345989" y="1104376"/>
            <a:ext cx="3379930" cy="2324624"/>
          </a:xfrm>
          <a:prstGeom prst="rect">
            <a:avLst/>
          </a:prstGeom>
        </p:spPr>
      </p:pic>
      <p:pic>
        <p:nvPicPr>
          <p:cNvPr id="8" name="Picture 7">
            <a:extLst>
              <a:ext uri="{FF2B5EF4-FFF2-40B4-BE49-F238E27FC236}">
                <a16:creationId xmlns:a16="http://schemas.microsoft.com/office/drawing/2014/main" id="{777C6E1F-744A-4F09-962F-270C8D0B9F84}"/>
              </a:ext>
            </a:extLst>
          </p:cNvPr>
          <p:cNvPicPr>
            <a:picLocks noChangeAspect="1"/>
          </p:cNvPicPr>
          <p:nvPr/>
        </p:nvPicPr>
        <p:blipFill>
          <a:blip r:embed="rId3"/>
          <a:stretch>
            <a:fillRect/>
          </a:stretch>
        </p:blipFill>
        <p:spPr>
          <a:xfrm>
            <a:off x="345989" y="3730740"/>
            <a:ext cx="3957368" cy="1893009"/>
          </a:xfrm>
          <a:prstGeom prst="rect">
            <a:avLst/>
          </a:prstGeom>
        </p:spPr>
      </p:pic>
      <p:sp>
        <p:nvSpPr>
          <p:cNvPr id="11" name="TextBox 10">
            <a:extLst>
              <a:ext uri="{FF2B5EF4-FFF2-40B4-BE49-F238E27FC236}">
                <a16:creationId xmlns:a16="http://schemas.microsoft.com/office/drawing/2014/main" id="{C3A58B1F-5FF4-4CE8-9B56-4CF96708C9E3}"/>
              </a:ext>
            </a:extLst>
          </p:cNvPr>
          <p:cNvSpPr txBox="1"/>
          <p:nvPr/>
        </p:nvSpPr>
        <p:spPr>
          <a:xfrm>
            <a:off x="345989" y="736519"/>
            <a:ext cx="3379930" cy="307777"/>
          </a:xfrm>
          <a:prstGeom prst="rect">
            <a:avLst/>
          </a:prstGeom>
          <a:noFill/>
        </p:spPr>
        <p:txBody>
          <a:bodyPr wrap="square" rtlCol="0">
            <a:spAutoFit/>
          </a:bodyPr>
          <a:lstStyle/>
          <a:p>
            <a:pPr algn="ctr"/>
            <a:r>
              <a:rPr lang="en-US" sz="1400" dirty="0">
                <a:solidFill>
                  <a:schemeClr val="bg1">
                    <a:lumMod val="85000"/>
                  </a:schemeClr>
                </a:solidFill>
              </a:rPr>
              <a:t> </a:t>
            </a:r>
            <a:r>
              <a:rPr lang="en-US" sz="1400" dirty="0" err="1">
                <a:solidFill>
                  <a:schemeClr val="bg1">
                    <a:lumMod val="85000"/>
                  </a:schemeClr>
                </a:solidFill>
              </a:rPr>
              <a:t>J’aime</a:t>
            </a:r>
            <a:r>
              <a:rPr lang="en-US" sz="1400" dirty="0">
                <a:solidFill>
                  <a:schemeClr val="bg1">
                    <a:lumMod val="85000"/>
                  </a:schemeClr>
                </a:solidFill>
              </a:rPr>
              <a:t> la publication (Front)</a:t>
            </a:r>
            <a:endParaRPr lang="ru-RU" sz="1400" dirty="0">
              <a:solidFill>
                <a:schemeClr val="bg1">
                  <a:lumMod val="85000"/>
                </a:schemeClr>
              </a:solidFill>
            </a:endParaRPr>
          </a:p>
        </p:txBody>
      </p:sp>
      <p:sp>
        <p:nvSpPr>
          <p:cNvPr id="12" name="TextBox 11">
            <a:extLst>
              <a:ext uri="{FF2B5EF4-FFF2-40B4-BE49-F238E27FC236}">
                <a16:creationId xmlns:a16="http://schemas.microsoft.com/office/drawing/2014/main" id="{8650B001-8627-45B2-8E52-1B9EACDD1342}"/>
              </a:ext>
            </a:extLst>
          </p:cNvPr>
          <p:cNvSpPr txBox="1"/>
          <p:nvPr/>
        </p:nvSpPr>
        <p:spPr>
          <a:xfrm>
            <a:off x="345989" y="3429000"/>
            <a:ext cx="3957367" cy="307777"/>
          </a:xfrm>
          <a:prstGeom prst="rect">
            <a:avLst/>
          </a:prstGeom>
          <a:noFill/>
        </p:spPr>
        <p:txBody>
          <a:bodyPr wrap="square" rtlCol="0">
            <a:spAutoFit/>
          </a:bodyPr>
          <a:lstStyle/>
          <a:p>
            <a:pPr algn="ctr"/>
            <a:r>
              <a:rPr lang="fr-FR" sz="1400" dirty="0">
                <a:solidFill>
                  <a:schemeClr val="bg1">
                    <a:lumMod val="85000"/>
                  </a:schemeClr>
                </a:solidFill>
              </a:rPr>
              <a:t>Je n'aime plus</a:t>
            </a:r>
            <a:r>
              <a:rPr lang="en-US" sz="1400" dirty="0">
                <a:solidFill>
                  <a:schemeClr val="bg1">
                    <a:lumMod val="85000"/>
                  </a:schemeClr>
                </a:solidFill>
              </a:rPr>
              <a:t> la publication (Back)</a:t>
            </a:r>
            <a:endParaRPr lang="ru-RU" sz="1400" dirty="0">
              <a:solidFill>
                <a:schemeClr val="bg1">
                  <a:lumMod val="85000"/>
                </a:schemeClr>
              </a:solidFill>
            </a:endParaRPr>
          </a:p>
        </p:txBody>
      </p:sp>
      <p:pic>
        <p:nvPicPr>
          <p:cNvPr id="4" name="Picture 3">
            <a:extLst>
              <a:ext uri="{FF2B5EF4-FFF2-40B4-BE49-F238E27FC236}">
                <a16:creationId xmlns:a16="http://schemas.microsoft.com/office/drawing/2014/main" id="{5415850D-AF4C-4236-A5C1-A1DF4BCC17C3}"/>
              </a:ext>
            </a:extLst>
          </p:cNvPr>
          <p:cNvPicPr>
            <a:picLocks noChangeAspect="1"/>
          </p:cNvPicPr>
          <p:nvPr/>
        </p:nvPicPr>
        <p:blipFill>
          <a:blip r:embed="rId4"/>
          <a:stretch>
            <a:fillRect/>
          </a:stretch>
        </p:blipFill>
        <p:spPr>
          <a:xfrm>
            <a:off x="6285471" y="1227244"/>
            <a:ext cx="4564346" cy="1899034"/>
          </a:xfrm>
          <a:prstGeom prst="rect">
            <a:avLst/>
          </a:prstGeom>
        </p:spPr>
      </p:pic>
      <p:pic>
        <p:nvPicPr>
          <p:cNvPr id="14" name="Picture 13">
            <a:extLst>
              <a:ext uri="{FF2B5EF4-FFF2-40B4-BE49-F238E27FC236}">
                <a16:creationId xmlns:a16="http://schemas.microsoft.com/office/drawing/2014/main" id="{B92D4B5D-3DA3-4A76-B69B-1C92AA7D13B3}"/>
              </a:ext>
            </a:extLst>
          </p:cNvPr>
          <p:cNvPicPr>
            <a:picLocks noChangeAspect="1"/>
          </p:cNvPicPr>
          <p:nvPr/>
        </p:nvPicPr>
        <p:blipFill>
          <a:blip r:embed="rId5"/>
          <a:stretch>
            <a:fillRect/>
          </a:stretch>
        </p:blipFill>
        <p:spPr>
          <a:xfrm>
            <a:off x="6285471" y="3308841"/>
            <a:ext cx="4291966" cy="3176896"/>
          </a:xfrm>
          <a:prstGeom prst="rect">
            <a:avLst/>
          </a:prstGeom>
        </p:spPr>
      </p:pic>
      <p:sp>
        <p:nvSpPr>
          <p:cNvPr id="15" name="TextBox 14">
            <a:extLst>
              <a:ext uri="{FF2B5EF4-FFF2-40B4-BE49-F238E27FC236}">
                <a16:creationId xmlns:a16="http://schemas.microsoft.com/office/drawing/2014/main" id="{B8774E27-BE78-4078-A2CA-3C83E394E4E6}"/>
              </a:ext>
            </a:extLst>
          </p:cNvPr>
          <p:cNvSpPr txBox="1"/>
          <p:nvPr/>
        </p:nvSpPr>
        <p:spPr>
          <a:xfrm>
            <a:off x="6741489" y="796206"/>
            <a:ext cx="3379930" cy="307777"/>
          </a:xfrm>
          <a:prstGeom prst="rect">
            <a:avLst/>
          </a:prstGeom>
          <a:noFill/>
        </p:spPr>
        <p:txBody>
          <a:bodyPr wrap="square" rtlCol="0">
            <a:spAutoFit/>
          </a:bodyPr>
          <a:lstStyle/>
          <a:p>
            <a:pPr algn="ctr"/>
            <a:r>
              <a:rPr lang="en-US" sz="1400" dirty="0">
                <a:solidFill>
                  <a:schemeClr val="bg1">
                    <a:lumMod val="85000"/>
                  </a:schemeClr>
                </a:solidFill>
              </a:rPr>
              <a:t> Les deux (Back)</a:t>
            </a:r>
            <a:endParaRPr lang="ru-RU" sz="1400" dirty="0">
              <a:solidFill>
                <a:schemeClr val="bg1">
                  <a:lumMod val="85000"/>
                </a:schemeClr>
              </a:solidFill>
            </a:endParaRPr>
          </a:p>
        </p:txBody>
      </p:sp>
    </p:spTree>
    <p:extLst>
      <p:ext uri="{BB962C8B-B14F-4D97-AF65-F5344CB8AC3E}">
        <p14:creationId xmlns:p14="http://schemas.microsoft.com/office/powerpoint/2010/main" val="9678932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fr-FR" sz="4800" cap="none" dirty="0">
                <a:solidFill>
                  <a:schemeClr val="accent2">
                    <a:lumMod val="60000"/>
                    <a:lumOff val="40000"/>
                  </a:schemeClr>
                </a:solidFill>
                <a:latin typeface="Century Schoolbook" panose="02040604050505020304" pitchFamily="18" charset="0"/>
              </a:rPr>
              <a:t>P</a:t>
            </a:r>
            <a:r>
              <a:rPr lang="en-US" sz="4800" cap="none" dirty="0">
                <a:solidFill>
                  <a:schemeClr val="accent2">
                    <a:lumMod val="60000"/>
                    <a:lumOff val="40000"/>
                  </a:schemeClr>
                </a:solidFill>
                <a:latin typeface="Century Schoolbook" panose="02040604050505020304" pitchFamily="18" charset="0"/>
              </a:rPr>
              <a:t>age explore</a:t>
            </a:r>
            <a:endParaRPr lang="fr-FR" sz="4800" cap="none" dirty="0">
              <a:solidFill>
                <a:schemeClr val="accent2">
                  <a:lumMod val="60000"/>
                  <a:lumOff val="40000"/>
                </a:schemeClr>
              </a:solidFill>
              <a:latin typeface="Century Schoolbook" panose="02040604050505020304" pitchFamily="18" charset="0"/>
            </a:endParaRPr>
          </a:p>
        </p:txBody>
      </p:sp>
      <p:sp>
        <p:nvSpPr>
          <p:cNvPr id="4" name="Slide Number Placeholder 3">
            <a:extLst>
              <a:ext uri="{FF2B5EF4-FFF2-40B4-BE49-F238E27FC236}">
                <a16:creationId xmlns:a16="http://schemas.microsoft.com/office/drawing/2014/main" id="{62C36B28-F11C-446A-8A4E-CB4DEDA415C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50</a:t>
            </a:r>
          </a:p>
        </p:txBody>
      </p:sp>
    </p:spTree>
    <p:extLst>
      <p:ext uri="{BB962C8B-B14F-4D97-AF65-F5344CB8AC3E}">
        <p14:creationId xmlns:p14="http://schemas.microsoft.com/office/powerpoint/2010/main" val="2485595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1295B7-9A88-4F53-A2FC-C5E466248C62}"/>
              </a:ext>
            </a:extLst>
          </p:cNvPr>
          <p:cNvPicPr>
            <a:picLocks noChangeAspect="1"/>
          </p:cNvPicPr>
          <p:nvPr/>
        </p:nvPicPr>
        <p:blipFill>
          <a:blip r:embed="rId2"/>
          <a:stretch>
            <a:fillRect/>
          </a:stretch>
        </p:blipFill>
        <p:spPr>
          <a:xfrm>
            <a:off x="4105303" y="779666"/>
            <a:ext cx="3981389" cy="4799908"/>
          </a:xfrm>
          <a:prstGeom prst="rect">
            <a:avLst/>
          </a:prstGeom>
          <a:ln>
            <a:noFill/>
          </a:ln>
          <a:effectLst>
            <a:outerShdw blurRad="190500" algn="tl" rotWithShape="0">
              <a:srgbClr val="000000">
                <a:alpha val="70000"/>
              </a:srgbClr>
            </a:outerShdw>
          </a:effectLst>
        </p:spPr>
      </p:pic>
      <p:sp>
        <p:nvSpPr>
          <p:cNvPr id="7" name="Title 7">
            <a:extLst>
              <a:ext uri="{FF2B5EF4-FFF2-40B4-BE49-F238E27FC236}">
                <a16:creationId xmlns:a16="http://schemas.microsoft.com/office/drawing/2014/main" id="{1459ADC6-6A1F-47F9-A2E7-D944E3C47CD2}"/>
              </a:ext>
            </a:extLst>
          </p:cNvPr>
          <p:cNvSpPr txBox="1">
            <a:spLocks/>
          </p:cNvSpPr>
          <p:nvPr/>
        </p:nvSpPr>
        <p:spPr>
          <a:xfrm>
            <a:off x="3443640" y="5750433"/>
            <a:ext cx="5304717" cy="54625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Page explore</a:t>
            </a:r>
          </a:p>
        </p:txBody>
      </p:sp>
      <p:sp>
        <p:nvSpPr>
          <p:cNvPr id="8" name="Slide Number Placeholder 3">
            <a:extLst>
              <a:ext uri="{FF2B5EF4-FFF2-40B4-BE49-F238E27FC236}">
                <a16:creationId xmlns:a16="http://schemas.microsoft.com/office/drawing/2014/main" id="{ECF25934-C00A-451E-A6DF-5FC6D25FA96B}"/>
              </a:ext>
            </a:extLst>
          </p:cNvPr>
          <p:cNvSpPr txBox="1">
            <a:spLocks/>
          </p:cNvSpPr>
          <p:nvPr/>
        </p:nvSpPr>
        <p:spPr>
          <a:xfrm>
            <a:off x="469556" y="6296688"/>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51</a:t>
            </a:r>
          </a:p>
        </p:txBody>
      </p:sp>
    </p:spTree>
    <p:extLst>
      <p:ext uri="{BB962C8B-B14F-4D97-AF65-F5344CB8AC3E}">
        <p14:creationId xmlns:p14="http://schemas.microsoft.com/office/powerpoint/2010/main" val="8486644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52</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2108886" y="189700"/>
            <a:ext cx="7974228" cy="54670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Récupération des nouvelles publications (TS)</a:t>
            </a:r>
          </a:p>
        </p:txBody>
      </p:sp>
      <p:pic>
        <p:nvPicPr>
          <p:cNvPr id="2" name="Picture 1">
            <a:extLst>
              <a:ext uri="{FF2B5EF4-FFF2-40B4-BE49-F238E27FC236}">
                <a16:creationId xmlns:a16="http://schemas.microsoft.com/office/drawing/2014/main" id="{2557E52C-A7A7-4F5B-8452-FA0EF874F8DD}"/>
              </a:ext>
            </a:extLst>
          </p:cNvPr>
          <p:cNvPicPr>
            <a:picLocks noChangeAspect="1"/>
          </p:cNvPicPr>
          <p:nvPr/>
        </p:nvPicPr>
        <p:blipFill>
          <a:blip r:embed="rId2"/>
          <a:stretch>
            <a:fillRect/>
          </a:stretch>
        </p:blipFill>
        <p:spPr>
          <a:xfrm>
            <a:off x="345989" y="1367712"/>
            <a:ext cx="4604721" cy="4604721"/>
          </a:xfrm>
          <a:prstGeom prst="rect">
            <a:avLst/>
          </a:prstGeom>
        </p:spPr>
      </p:pic>
      <p:pic>
        <p:nvPicPr>
          <p:cNvPr id="5" name="Picture 4">
            <a:extLst>
              <a:ext uri="{FF2B5EF4-FFF2-40B4-BE49-F238E27FC236}">
                <a16:creationId xmlns:a16="http://schemas.microsoft.com/office/drawing/2014/main" id="{639DC86C-FE8F-41F4-B62D-B3FCDFEECFAD}"/>
              </a:ext>
            </a:extLst>
          </p:cNvPr>
          <p:cNvPicPr>
            <a:picLocks noChangeAspect="1"/>
          </p:cNvPicPr>
          <p:nvPr/>
        </p:nvPicPr>
        <p:blipFill>
          <a:blip r:embed="rId3"/>
          <a:stretch>
            <a:fillRect/>
          </a:stretch>
        </p:blipFill>
        <p:spPr>
          <a:xfrm>
            <a:off x="5132171" y="1433614"/>
            <a:ext cx="5616804" cy="1106447"/>
          </a:xfrm>
          <a:prstGeom prst="rect">
            <a:avLst/>
          </a:prstGeom>
        </p:spPr>
      </p:pic>
      <p:pic>
        <p:nvPicPr>
          <p:cNvPr id="7" name="Picture 6">
            <a:extLst>
              <a:ext uri="{FF2B5EF4-FFF2-40B4-BE49-F238E27FC236}">
                <a16:creationId xmlns:a16="http://schemas.microsoft.com/office/drawing/2014/main" id="{B13771B0-0B3C-4235-B34E-AC1ACC020B9E}"/>
              </a:ext>
            </a:extLst>
          </p:cNvPr>
          <p:cNvPicPr>
            <a:picLocks noChangeAspect="1"/>
          </p:cNvPicPr>
          <p:nvPr/>
        </p:nvPicPr>
        <p:blipFill>
          <a:blip r:embed="rId4"/>
          <a:stretch>
            <a:fillRect/>
          </a:stretch>
        </p:blipFill>
        <p:spPr>
          <a:xfrm>
            <a:off x="5112633" y="3590139"/>
            <a:ext cx="6762093" cy="2382294"/>
          </a:xfrm>
          <a:prstGeom prst="rect">
            <a:avLst/>
          </a:prstGeom>
        </p:spPr>
      </p:pic>
    </p:spTree>
    <p:extLst>
      <p:ext uri="{BB962C8B-B14F-4D97-AF65-F5344CB8AC3E}">
        <p14:creationId xmlns:p14="http://schemas.microsoft.com/office/powerpoint/2010/main" val="422695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en-US" sz="4800" cap="none" dirty="0">
                <a:solidFill>
                  <a:schemeClr val="accent2">
                    <a:lumMod val="60000"/>
                    <a:lumOff val="40000"/>
                  </a:schemeClr>
                </a:solidFill>
                <a:latin typeface="Century Schoolbook" panose="02040604050505020304" pitchFamily="18" charset="0"/>
              </a:rPr>
              <a:t>Modification de photo de </a:t>
            </a:r>
            <a:r>
              <a:rPr lang="en-US" sz="4800" cap="none" dirty="0" err="1">
                <a:solidFill>
                  <a:schemeClr val="accent2">
                    <a:lumMod val="60000"/>
                    <a:lumOff val="40000"/>
                  </a:schemeClr>
                </a:solidFill>
                <a:latin typeface="Century Schoolbook" panose="02040604050505020304" pitchFamily="18" charset="0"/>
              </a:rPr>
              <a:t>profil</a:t>
            </a:r>
            <a:endParaRPr lang="fr-FR" sz="4800" cap="none" dirty="0">
              <a:solidFill>
                <a:schemeClr val="accent2">
                  <a:lumMod val="60000"/>
                  <a:lumOff val="40000"/>
                </a:schemeClr>
              </a:solidFill>
              <a:latin typeface="Century Schoolbook" panose="02040604050505020304" pitchFamily="18" charset="0"/>
            </a:endParaRPr>
          </a:p>
        </p:txBody>
      </p:sp>
      <p:sp>
        <p:nvSpPr>
          <p:cNvPr id="4" name="Slide Number Placeholder 3">
            <a:extLst>
              <a:ext uri="{FF2B5EF4-FFF2-40B4-BE49-F238E27FC236}">
                <a16:creationId xmlns:a16="http://schemas.microsoft.com/office/drawing/2014/main" id="{62C36B28-F11C-446A-8A4E-CB4DEDA415C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50</a:t>
            </a:r>
          </a:p>
        </p:txBody>
      </p:sp>
    </p:spTree>
    <p:extLst>
      <p:ext uri="{BB962C8B-B14F-4D97-AF65-F5344CB8AC3E}">
        <p14:creationId xmlns:p14="http://schemas.microsoft.com/office/powerpoint/2010/main" val="3757646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1459ADC6-6A1F-47F9-A2E7-D944E3C47CD2}"/>
              </a:ext>
            </a:extLst>
          </p:cNvPr>
          <p:cNvSpPr txBox="1">
            <a:spLocks/>
          </p:cNvSpPr>
          <p:nvPr/>
        </p:nvSpPr>
        <p:spPr>
          <a:xfrm>
            <a:off x="3443640" y="5750433"/>
            <a:ext cx="5304717" cy="54625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Modification de l’avatar</a:t>
            </a:r>
          </a:p>
        </p:txBody>
      </p:sp>
      <p:sp>
        <p:nvSpPr>
          <p:cNvPr id="8" name="Slide Number Placeholder 3">
            <a:extLst>
              <a:ext uri="{FF2B5EF4-FFF2-40B4-BE49-F238E27FC236}">
                <a16:creationId xmlns:a16="http://schemas.microsoft.com/office/drawing/2014/main" id="{ECF25934-C00A-451E-A6DF-5FC6D25FA96B}"/>
              </a:ext>
            </a:extLst>
          </p:cNvPr>
          <p:cNvSpPr txBox="1">
            <a:spLocks/>
          </p:cNvSpPr>
          <p:nvPr/>
        </p:nvSpPr>
        <p:spPr>
          <a:xfrm>
            <a:off x="469556" y="6296688"/>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51</a:t>
            </a:r>
          </a:p>
        </p:txBody>
      </p:sp>
      <p:pic>
        <p:nvPicPr>
          <p:cNvPr id="3" name="Picture 2">
            <a:extLst>
              <a:ext uri="{FF2B5EF4-FFF2-40B4-BE49-F238E27FC236}">
                <a16:creationId xmlns:a16="http://schemas.microsoft.com/office/drawing/2014/main" id="{29AD2A14-E429-493A-9A5C-AFD0DABDA757}"/>
              </a:ext>
            </a:extLst>
          </p:cNvPr>
          <p:cNvPicPr>
            <a:picLocks noChangeAspect="1"/>
          </p:cNvPicPr>
          <p:nvPr/>
        </p:nvPicPr>
        <p:blipFill>
          <a:blip r:embed="rId2"/>
          <a:stretch>
            <a:fillRect/>
          </a:stretch>
        </p:blipFill>
        <p:spPr>
          <a:xfrm>
            <a:off x="3145896" y="718244"/>
            <a:ext cx="5900207" cy="4667064"/>
          </a:xfrm>
          <a:prstGeom prst="rect">
            <a:avLst/>
          </a:prstGeom>
        </p:spPr>
      </p:pic>
    </p:spTree>
    <p:extLst>
      <p:ext uri="{BB962C8B-B14F-4D97-AF65-F5344CB8AC3E}">
        <p14:creationId xmlns:p14="http://schemas.microsoft.com/office/powerpoint/2010/main" val="5686297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44</a:t>
            </a:r>
          </a:p>
        </p:txBody>
      </p:sp>
      <p:sp>
        <p:nvSpPr>
          <p:cNvPr id="11" name="Title 7">
            <a:extLst>
              <a:ext uri="{FF2B5EF4-FFF2-40B4-BE49-F238E27FC236}">
                <a16:creationId xmlns:a16="http://schemas.microsoft.com/office/drawing/2014/main" id="{690C0BE8-C104-4EA9-898A-A9F01CF61920}"/>
              </a:ext>
            </a:extLst>
          </p:cNvPr>
          <p:cNvSpPr txBox="1">
            <a:spLocks/>
          </p:cNvSpPr>
          <p:nvPr/>
        </p:nvSpPr>
        <p:spPr>
          <a:xfrm>
            <a:off x="345989" y="189701"/>
            <a:ext cx="11500021" cy="5242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Modification de l’avatar (TS)</a:t>
            </a:r>
          </a:p>
        </p:txBody>
      </p:sp>
      <p:pic>
        <p:nvPicPr>
          <p:cNvPr id="4" name="Picture 3">
            <a:extLst>
              <a:ext uri="{FF2B5EF4-FFF2-40B4-BE49-F238E27FC236}">
                <a16:creationId xmlns:a16="http://schemas.microsoft.com/office/drawing/2014/main" id="{293E84AE-1AD2-4221-B5A6-81E2D160FEFB}"/>
              </a:ext>
            </a:extLst>
          </p:cNvPr>
          <p:cNvPicPr>
            <a:picLocks noChangeAspect="1"/>
          </p:cNvPicPr>
          <p:nvPr/>
        </p:nvPicPr>
        <p:blipFill>
          <a:blip r:embed="rId2"/>
          <a:stretch>
            <a:fillRect/>
          </a:stretch>
        </p:blipFill>
        <p:spPr>
          <a:xfrm>
            <a:off x="345989" y="1589903"/>
            <a:ext cx="6326660" cy="4988696"/>
          </a:xfrm>
          <a:prstGeom prst="rect">
            <a:avLst/>
          </a:prstGeom>
        </p:spPr>
      </p:pic>
      <p:pic>
        <p:nvPicPr>
          <p:cNvPr id="5" name="Picture 4">
            <a:extLst>
              <a:ext uri="{FF2B5EF4-FFF2-40B4-BE49-F238E27FC236}">
                <a16:creationId xmlns:a16="http://schemas.microsoft.com/office/drawing/2014/main" id="{752D8760-9B36-4203-BD99-ED41AAD48AA5}"/>
              </a:ext>
            </a:extLst>
          </p:cNvPr>
          <p:cNvPicPr>
            <a:picLocks noChangeAspect="1"/>
          </p:cNvPicPr>
          <p:nvPr/>
        </p:nvPicPr>
        <p:blipFill>
          <a:blip r:embed="rId3"/>
          <a:stretch>
            <a:fillRect/>
          </a:stretch>
        </p:blipFill>
        <p:spPr>
          <a:xfrm>
            <a:off x="7742818" y="1725489"/>
            <a:ext cx="3776704" cy="4060134"/>
          </a:xfrm>
          <a:prstGeom prst="rect">
            <a:avLst/>
          </a:prstGeom>
        </p:spPr>
      </p:pic>
      <p:sp>
        <p:nvSpPr>
          <p:cNvPr id="7" name="TextBox 6">
            <a:extLst>
              <a:ext uri="{FF2B5EF4-FFF2-40B4-BE49-F238E27FC236}">
                <a16:creationId xmlns:a16="http://schemas.microsoft.com/office/drawing/2014/main" id="{9509E439-7E61-4731-ACE1-EE33DD41AD20}"/>
              </a:ext>
            </a:extLst>
          </p:cNvPr>
          <p:cNvSpPr txBox="1"/>
          <p:nvPr/>
        </p:nvSpPr>
        <p:spPr>
          <a:xfrm>
            <a:off x="2170670" y="1079432"/>
            <a:ext cx="2677298" cy="338554"/>
          </a:xfrm>
          <a:prstGeom prst="rect">
            <a:avLst/>
          </a:prstGeom>
          <a:noFill/>
        </p:spPr>
        <p:txBody>
          <a:bodyPr wrap="square" rtlCol="0">
            <a:spAutoFit/>
          </a:bodyPr>
          <a:lstStyle/>
          <a:p>
            <a:pPr algn="ctr"/>
            <a:r>
              <a:rPr lang="en-US" sz="1600" dirty="0" err="1">
                <a:solidFill>
                  <a:schemeClr val="bg1">
                    <a:lumMod val="85000"/>
                  </a:schemeClr>
                </a:solidFill>
              </a:rPr>
              <a:t>Changement</a:t>
            </a:r>
            <a:r>
              <a:rPr lang="en-US" sz="1600" dirty="0">
                <a:solidFill>
                  <a:schemeClr val="bg1">
                    <a:lumMod val="85000"/>
                  </a:schemeClr>
                </a:solidFill>
              </a:rPr>
              <a:t> de l’avatar</a:t>
            </a:r>
            <a:endParaRPr lang="ru-RU" sz="1600" dirty="0">
              <a:solidFill>
                <a:schemeClr val="bg1">
                  <a:lumMod val="85000"/>
                </a:schemeClr>
              </a:solidFill>
            </a:endParaRPr>
          </a:p>
        </p:txBody>
      </p:sp>
      <p:sp>
        <p:nvSpPr>
          <p:cNvPr id="9" name="TextBox 8">
            <a:extLst>
              <a:ext uri="{FF2B5EF4-FFF2-40B4-BE49-F238E27FC236}">
                <a16:creationId xmlns:a16="http://schemas.microsoft.com/office/drawing/2014/main" id="{428E0AED-2959-4422-A850-EE4662F50109}"/>
              </a:ext>
            </a:extLst>
          </p:cNvPr>
          <p:cNvSpPr txBox="1"/>
          <p:nvPr/>
        </p:nvSpPr>
        <p:spPr>
          <a:xfrm>
            <a:off x="8077963" y="1079432"/>
            <a:ext cx="3106414" cy="338554"/>
          </a:xfrm>
          <a:prstGeom prst="rect">
            <a:avLst/>
          </a:prstGeom>
          <a:noFill/>
        </p:spPr>
        <p:txBody>
          <a:bodyPr wrap="square" rtlCol="0">
            <a:spAutoFit/>
          </a:bodyPr>
          <a:lstStyle/>
          <a:p>
            <a:pPr algn="ctr"/>
            <a:r>
              <a:rPr lang="en-US" sz="1600" dirty="0" err="1">
                <a:solidFill>
                  <a:schemeClr val="bg1">
                    <a:lumMod val="85000"/>
                  </a:schemeClr>
                </a:solidFill>
              </a:rPr>
              <a:t>Suppresion</a:t>
            </a:r>
            <a:r>
              <a:rPr lang="en-US" sz="1600" dirty="0">
                <a:solidFill>
                  <a:schemeClr val="bg1">
                    <a:lumMod val="85000"/>
                  </a:schemeClr>
                </a:solidFill>
              </a:rPr>
              <a:t> de l’avatar </a:t>
            </a:r>
            <a:r>
              <a:rPr lang="en-US" sz="1600" dirty="0" err="1">
                <a:solidFill>
                  <a:schemeClr val="bg1">
                    <a:lumMod val="85000"/>
                  </a:schemeClr>
                </a:solidFill>
              </a:rPr>
              <a:t>actuelle</a:t>
            </a:r>
            <a:endParaRPr lang="ru-RU" sz="1600" dirty="0">
              <a:solidFill>
                <a:schemeClr val="bg1">
                  <a:lumMod val="85000"/>
                </a:schemeClr>
              </a:solidFill>
            </a:endParaRPr>
          </a:p>
        </p:txBody>
      </p:sp>
    </p:spTree>
    <p:extLst>
      <p:ext uri="{BB962C8B-B14F-4D97-AF65-F5344CB8AC3E}">
        <p14:creationId xmlns:p14="http://schemas.microsoft.com/office/powerpoint/2010/main" val="11737393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45</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345989" y="189700"/>
            <a:ext cx="11500021" cy="49089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Changement de l’avatar (Back)</a:t>
            </a:r>
          </a:p>
        </p:txBody>
      </p:sp>
      <p:pic>
        <p:nvPicPr>
          <p:cNvPr id="2" name="Picture 1">
            <a:extLst>
              <a:ext uri="{FF2B5EF4-FFF2-40B4-BE49-F238E27FC236}">
                <a16:creationId xmlns:a16="http://schemas.microsoft.com/office/drawing/2014/main" id="{22DB3DD8-C87E-4F3E-ABE6-784763CE70AF}"/>
              </a:ext>
            </a:extLst>
          </p:cNvPr>
          <p:cNvPicPr>
            <a:picLocks noChangeAspect="1"/>
          </p:cNvPicPr>
          <p:nvPr/>
        </p:nvPicPr>
        <p:blipFill>
          <a:blip r:embed="rId2"/>
          <a:stretch>
            <a:fillRect/>
          </a:stretch>
        </p:blipFill>
        <p:spPr>
          <a:xfrm>
            <a:off x="345989" y="1127195"/>
            <a:ext cx="8551778" cy="891205"/>
          </a:xfrm>
          <a:prstGeom prst="rect">
            <a:avLst/>
          </a:prstGeom>
        </p:spPr>
      </p:pic>
      <p:pic>
        <p:nvPicPr>
          <p:cNvPr id="12" name="Picture 11">
            <a:extLst>
              <a:ext uri="{FF2B5EF4-FFF2-40B4-BE49-F238E27FC236}">
                <a16:creationId xmlns:a16="http://schemas.microsoft.com/office/drawing/2014/main" id="{BD9A3D7D-21B5-453D-99BA-F38C56B3F3B0}"/>
              </a:ext>
            </a:extLst>
          </p:cNvPr>
          <p:cNvPicPr>
            <a:picLocks noChangeAspect="1"/>
          </p:cNvPicPr>
          <p:nvPr/>
        </p:nvPicPr>
        <p:blipFill>
          <a:blip r:embed="rId3"/>
          <a:stretch>
            <a:fillRect/>
          </a:stretch>
        </p:blipFill>
        <p:spPr>
          <a:xfrm>
            <a:off x="345989" y="2184914"/>
            <a:ext cx="7092779" cy="3036999"/>
          </a:xfrm>
          <a:prstGeom prst="rect">
            <a:avLst/>
          </a:prstGeom>
        </p:spPr>
      </p:pic>
      <p:pic>
        <p:nvPicPr>
          <p:cNvPr id="13" name="Picture 12">
            <a:extLst>
              <a:ext uri="{FF2B5EF4-FFF2-40B4-BE49-F238E27FC236}">
                <a16:creationId xmlns:a16="http://schemas.microsoft.com/office/drawing/2014/main" id="{2137D5D6-C0BA-4BE5-8858-01E4D2CF177B}"/>
              </a:ext>
            </a:extLst>
          </p:cNvPr>
          <p:cNvPicPr>
            <a:picLocks noChangeAspect="1"/>
          </p:cNvPicPr>
          <p:nvPr/>
        </p:nvPicPr>
        <p:blipFill>
          <a:blip r:embed="rId4"/>
          <a:stretch>
            <a:fillRect/>
          </a:stretch>
        </p:blipFill>
        <p:spPr>
          <a:xfrm>
            <a:off x="345989" y="5388427"/>
            <a:ext cx="5705840" cy="1378911"/>
          </a:xfrm>
          <a:prstGeom prst="rect">
            <a:avLst/>
          </a:prstGeom>
        </p:spPr>
      </p:pic>
    </p:spTree>
    <p:extLst>
      <p:ext uri="{BB962C8B-B14F-4D97-AF65-F5344CB8AC3E}">
        <p14:creationId xmlns:p14="http://schemas.microsoft.com/office/powerpoint/2010/main" val="2686128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014833-EAED-4F94-97B5-CE7807DCD355}"/>
              </a:ext>
            </a:extLst>
          </p:cNvPr>
          <p:cNvSpPr>
            <a:spLocks noGrp="1"/>
          </p:cNvSpPr>
          <p:nvPr>
            <p:ph type="title"/>
          </p:nvPr>
        </p:nvSpPr>
        <p:spPr>
          <a:xfrm>
            <a:off x="1143000" y="609600"/>
            <a:ext cx="9875520" cy="590550"/>
          </a:xfrm>
        </p:spPr>
        <p:txBody>
          <a:bodyPr>
            <a:normAutofit fontScale="90000"/>
          </a:bodyPr>
          <a:lstStyle/>
          <a:p>
            <a:r>
              <a:rPr lang="fr-FR" b="1" dirty="0">
                <a:solidFill>
                  <a:schemeClr val="accent2">
                    <a:lumMod val="60000"/>
                    <a:lumOff val="40000"/>
                  </a:schemeClr>
                </a:solidFill>
              </a:rPr>
              <a:t>Langages et base de données</a:t>
            </a:r>
            <a:endParaRPr lang="fr-FR" dirty="0">
              <a:solidFill>
                <a:schemeClr val="accent2">
                  <a:lumMod val="60000"/>
                  <a:lumOff val="40000"/>
                </a:schemeClr>
              </a:solidFill>
            </a:endParaRPr>
          </a:p>
        </p:txBody>
      </p:sp>
      <p:sp>
        <p:nvSpPr>
          <p:cNvPr id="4" name="Content Placeholder 3">
            <a:extLst>
              <a:ext uri="{FF2B5EF4-FFF2-40B4-BE49-F238E27FC236}">
                <a16:creationId xmlns:a16="http://schemas.microsoft.com/office/drawing/2014/main" id="{A8E9D2FE-4B6D-45C3-BA83-A1FE5E4E95D8}"/>
              </a:ext>
            </a:extLst>
          </p:cNvPr>
          <p:cNvSpPr>
            <a:spLocks noGrp="1"/>
          </p:cNvSpPr>
          <p:nvPr>
            <p:ph idx="1"/>
          </p:nvPr>
        </p:nvSpPr>
        <p:spPr>
          <a:xfrm>
            <a:off x="1143000" y="1754125"/>
            <a:ext cx="9872871" cy="4052315"/>
          </a:xfrm>
        </p:spPr>
        <p:txBody>
          <a:bodyPr>
            <a:normAutofit/>
          </a:bodyPr>
          <a:lstStyle/>
          <a:p>
            <a:r>
              <a:rPr lang="fr-FR" sz="2000" b="1" dirty="0">
                <a:solidFill>
                  <a:schemeClr val="bg1">
                    <a:lumMod val="85000"/>
                  </a:schemeClr>
                </a:solidFill>
              </a:rPr>
              <a:t>Java SE 11: </a:t>
            </a:r>
            <a:r>
              <a:rPr lang="fr-FR" sz="2000" dirty="0">
                <a:solidFill>
                  <a:schemeClr val="bg1">
                    <a:lumMod val="85000"/>
                  </a:schemeClr>
                </a:solidFill>
              </a:rPr>
              <a:t>un</a:t>
            </a:r>
            <a:r>
              <a:rPr lang="fr-FR" sz="2000" b="1" dirty="0">
                <a:solidFill>
                  <a:schemeClr val="bg1">
                    <a:lumMod val="85000"/>
                  </a:schemeClr>
                </a:solidFill>
              </a:rPr>
              <a:t> </a:t>
            </a:r>
            <a:r>
              <a:rPr lang="fr-FR" sz="2000" dirty="0">
                <a:solidFill>
                  <a:schemeClr val="bg1">
                    <a:lumMod val="85000"/>
                  </a:schemeClr>
                </a:solidFill>
              </a:rPr>
              <a:t>langage de programmation orienté objet.</a:t>
            </a:r>
            <a:endParaRPr lang="fr-FR" sz="2000" b="1" dirty="0">
              <a:solidFill>
                <a:schemeClr val="bg1">
                  <a:lumMod val="85000"/>
                </a:schemeClr>
              </a:solidFill>
            </a:endParaRPr>
          </a:p>
          <a:p>
            <a:r>
              <a:rPr lang="en-US" sz="1800" b="1" dirty="0">
                <a:solidFill>
                  <a:schemeClr val="bg1">
                    <a:lumMod val="85000"/>
                  </a:schemeClr>
                </a:solidFill>
              </a:rPr>
              <a:t>Typescript 4: </a:t>
            </a:r>
            <a:r>
              <a:rPr lang="fr-FR" sz="1800" dirty="0">
                <a:solidFill>
                  <a:schemeClr val="bg1">
                    <a:lumMod val="85000"/>
                  </a:schemeClr>
                </a:solidFill>
              </a:rPr>
              <a:t>un langage de programmation libre et open source qui a pour but d'améliorer et de sécuriser la production de code JavaScript.</a:t>
            </a:r>
            <a:endParaRPr lang="en-US" sz="1800" b="1" dirty="0">
              <a:solidFill>
                <a:schemeClr val="bg1">
                  <a:lumMod val="85000"/>
                </a:schemeClr>
              </a:solidFill>
            </a:endParaRPr>
          </a:p>
          <a:p>
            <a:r>
              <a:rPr lang="fr-FR" sz="1800" b="1" dirty="0">
                <a:solidFill>
                  <a:schemeClr val="bg1">
                    <a:lumMod val="85000"/>
                  </a:schemeClr>
                </a:solidFill>
              </a:rPr>
              <a:t>HTML5 et CSS3</a:t>
            </a:r>
          </a:p>
          <a:p>
            <a:r>
              <a:rPr lang="en-US" sz="1800" b="1" dirty="0">
                <a:solidFill>
                  <a:schemeClr val="bg1">
                    <a:lumMod val="85000"/>
                  </a:schemeClr>
                </a:solidFill>
              </a:rPr>
              <a:t>MySQL 8 - </a:t>
            </a:r>
            <a:r>
              <a:rPr lang="fr-FR" sz="1800" dirty="0">
                <a:solidFill>
                  <a:schemeClr val="bg1">
                    <a:lumMod val="85000"/>
                  </a:schemeClr>
                </a:solidFill>
              </a:rPr>
              <a:t>système de gestion de bases de données relationnelles .</a:t>
            </a:r>
          </a:p>
        </p:txBody>
      </p:sp>
      <p:sp>
        <p:nvSpPr>
          <p:cNvPr id="5" name="Slide Number Placeholder 3">
            <a:extLst>
              <a:ext uri="{FF2B5EF4-FFF2-40B4-BE49-F238E27FC236}">
                <a16:creationId xmlns:a16="http://schemas.microsoft.com/office/drawing/2014/main" id="{4CA089EE-0571-4CB0-A879-619DEACFA7CB}"/>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6</a:t>
            </a:r>
          </a:p>
        </p:txBody>
      </p:sp>
    </p:spTree>
    <p:extLst>
      <p:ext uri="{BB962C8B-B14F-4D97-AF65-F5344CB8AC3E}">
        <p14:creationId xmlns:p14="http://schemas.microsoft.com/office/powerpoint/2010/main" val="42201908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45</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345989" y="189700"/>
            <a:ext cx="11500021" cy="49089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err="1">
                <a:solidFill>
                  <a:schemeClr val="accent2">
                    <a:lumMod val="60000"/>
                    <a:lumOff val="40000"/>
                  </a:schemeClr>
                </a:solidFill>
                <a:latin typeface="Century Schoolbook" panose="02040604050505020304" pitchFamily="18" charset="0"/>
              </a:rPr>
              <a:t>Suppresion</a:t>
            </a:r>
            <a:r>
              <a:rPr lang="fr-FR" sz="2400" b="1" dirty="0">
                <a:solidFill>
                  <a:schemeClr val="accent2">
                    <a:lumMod val="60000"/>
                    <a:lumOff val="40000"/>
                  </a:schemeClr>
                </a:solidFill>
                <a:latin typeface="Century Schoolbook" panose="02040604050505020304" pitchFamily="18" charset="0"/>
              </a:rPr>
              <a:t> de l’avatar (Back)</a:t>
            </a:r>
          </a:p>
        </p:txBody>
      </p:sp>
      <p:pic>
        <p:nvPicPr>
          <p:cNvPr id="3" name="Picture 2">
            <a:extLst>
              <a:ext uri="{FF2B5EF4-FFF2-40B4-BE49-F238E27FC236}">
                <a16:creationId xmlns:a16="http://schemas.microsoft.com/office/drawing/2014/main" id="{0CF46715-CD8F-4DFF-8B65-36BB38B43582}"/>
              </a:ext>
            </a:extLst>
          </p:cNvPr>
          <p:cNvPicPr>
            <a:picLocks noChangeAspect="1"/>
          </p:cNvPicPr>
          <p:nvPr/>
        </p:nvPicPr>
        <p:blipFill>
          <a:blip r:embed="rId2"/>
          <a:stretch>
            <a:fillRect/>
          </a:stretch>
        </p:blipFill>
        <p:spPr>
          <a:xfrm>
            <a:off x="345989" y="2236982"/>
            <a:ext cx="4771270" cy="1077384"/>
          </a:xfrm>
          <a:prstGeom prst="rect">
            <a:avLst/>
          </a:prstGeom>
        </p:spPr>
      </p:pic>
      <p:pic>
        <p:nvPicPr>
          <p:cNvPr id="4" name="Picture 3">
            <a:extLst>
              <a:ext uri="{FF2B5EF4-FFF2-40B4-BE49-F238E27FC236}">
                <a16:creationId xmlns:a16="http://schemas.microsoft.com/office/drawing/2014/main" id="{A1B0ED15-BD9D-43CF-9806-BE86AE656D56}"/>
              </a:ext>
            </a:extLst>
          </p:cNvPr>
          <p:cNvPicPr>
            <a:picLocks noChangeAspect="1"/>
          </p:cNvPicPr>
          <p:nvPr/>
        </p:nvPicPr>
        <p:blipFill>
          <a:blip r:embed="rId3"/>
          <a:stretch>
            <a:fillRect/>
          </a:stretch>
        </p:blipFill>
        <p:spPr>
          <a:xfrm>
            <a:off x="345989" y="4652171"/>
            <a:ext cx="5296930" cy="1593632"/>
          </a:xfrm>
          <a:prstGeom prst="rect">
            <a:avLst/>
          </a:prstGeom>
        </p:spPr>
      </p:pic>
      <p:pic>
        <p:nvPicPr>
          <p:cNvPr id="5" name="Picture 4">
            <a:extLst>
              <a:ext uri="{FF2B5EF4-FFF2-40B4-BE49-F238E27FC236}">
                <a16:creationId xmlns:a16="http://schemas.microsoft.com/office/drawing/2014/main" id="{A474A2DD-C2AB-466A-B693-F9C044297C80}"/>
              </a:ext>
            </a:extLst>
          </p:cNvPr>
          <p:cNvPicPr>
            <a:picLocks noChangeAspect="1"/>
          </p:cNvPicPr>
          <p:nvPr/>
        </p:nvPicPr>
        <p:blipFill>
          <a:blip r:embed="rId4"/>
          <a:stretch>
            <a:fillRect/>
          </a:stretch>
        </p:blipFill>
        <p:spPr>
          <a:xfrm>
            <a:off x="345989" y="3591846"/>
            <a:ext cx="4834790" cy="824927"/>
          </a:xfrm>
          <a:prstGeom prst="rect">
            <a:avLst/>
          </a:prstGeom>
        </p:spPr>
      </p:pic>
      <p:pic>
        <p:nvPicPr>
          <p:cNvPr id="7" name="Picture 6">
            <a:extLst>
              <a:ext uri="{FF2B5EF4-FFF2-40B4-BE49-F238E27FC236}">
                <a16:creationId xmlns:a16="http://schemas.microsoft.com/office/drawing/2014/main" id="{F4DE7968-9CD6-47B4-B853-58F9DFBCC10C}"/>
              </a:ext>
            </a:extLst>
          </p:cNvPr>
          <p:cNvPicPr>
            <a:picLocks noChangeAspect="1"/>
          </p:cNvPicPr>
          <p:nvPr/>
        </p:nvPicPr>
        <p:blipFill>
          <a:blip r:embed="rId5"/>
          <a:stretch>
            <a:fillRect/>
          </a:stretch>
        </p:blipFill>
        <p:spPr>
          <a:xfrm>
            <a:off x="345989" y="1146663"/>
            <a:ext cx="3827302" cy="875045"/>
          </a:xfrm>
          <a:prstGeom prst="rect">
            <a:avLst/>
          </a:prstGeom>
        </p:spPr>
      </p:pic>
    </p:spTree>
    <p:extLst>
      <p:ext uri="{BB962C8B-B14F-4D97-AF65-F5344CB8AC3E}">
        <p14:creationId xmlns:p14="http://schemas.microsoft.com/office/powerpoint/2010/main" val="31826420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en-US" sz="4800" cap="none" dirty="0">
                <a:solidFill>
                  <a:schemeClr val="accent2">
                    <a:lumMod val="60000"/>
                    <a:lumOff val="40000"/>
                  </a:schemeClr>
                </a:solidFill>
                <a:latin typeface="Century Schoolbook" panose="02040604050505020304" pitchFamily="18" charset="0"/>
              </a:rPr>
              <a:t>Réinitialisation MDP</a:t>
            </a:r>
            <a:endParaRPr lang="fr-FR" sz="4800" cap="none" dirty="0">
              <a:solidFill>
                <a:schemeClr val="accent2">
                  <a:lumMod val="60000"/>
                  <a:lumOff val="40000"/>
                </a:schemeClr>
              </a:solidFill>
              <a:latin typeface="Century Schoolbook" panose="02040604050505020304" pitchFamily="18" charset="0"/>
            </a:endParaRPr>
          </a:p>
        </p:txBody>
      </p:sp>
      <p:sp>
        <p:nvSpPr>
          <p:cNvPr id="4" name="Slide Number Placeholder 3">
            <a:extLst>
              <a:ext uri="{FF2B5EF4-FFF2-40B4-BE49-F238E27FC236}">
                <a16:creationId xmlns:a16="http://schemas.microsoft.com/office/drawing/2014/main" id="{62C36B28-F11C-446A-8A4E-CB4DEDA415C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50</a:t>
            </a:r>
          </a:p>
        </p:txBody>
      </p:sp>
    </p:spTree>
    <p:extLst>
      <p:ext uri="{BB962C8B-B14F-4D97-AF65-F5344CB8AC3E}">
        <p14:creationId xmlns:p14="http://schemas.microsoft.com/office/powerpoint/2010/main" val="7502173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6E8CC8-E3D3-49A0-8F7E-D06F5E89201C}"/>
              </a:ext>
            </a:extLst>
          </p:cNvPr>
          <p:cNvSpPr>
            <a:spLocks noGrp="1"/>
          </p:cNvSpPr>
          <p:nvPr>
            <p:ph type="title"/>
          </p:nvPr>
        </p:nvSpPr>
        <p:spPr>
          <a:xfrm>
            <a:off x="2249959" y="5709424"/>
            <a:ext cx="7692082" cy="514404"/>
          </a:xfrm>
        </p:spPr>
        <p:txBody>
          <a:bodyPr/>
          <a:lstStyle/>
          <a:p>
            <a:pPr algn="ctr"/>
            <a:r>
              <a:rPr lang="fr-FR" sz="2800" b="1" dirty="0">
                <a:solidFill>
                  <a:schemeClr val="accent2">
                    <a:lumMod val="60000"/>
                    <a:lumOff val="40000"/>
                  </a:schemeClr>
                </a:solidFill>
                <a:latin typeface="Century Schoolbook" panose="02040604050505020304" pitchFamily="18" charset="0"/>
              </a:rPr>
              <a:t>Di</a:t>
            </a:r>
            <a:r>
              <a:rPr lang="en-US" sz="2800" b="1" dirty="0" err="1">
                <a:solidFill>
                  <a:schemeClr val="accent2">
                    <a:lumMod val="60000"/>
                    <a:lumOff val="40000"/>
                  </a:schemeClr>
                </a:solidFill>
                <a:latin typeface="Century Schoolbook" panose="02040604050505020304" pitchFamily="18" charset="0"/>
              </a:rPr>
              <a:t>alog</a:t>
            </a:r>
            <a:r>
              <a:rPr lang="en-US" sz="2800" b="1" dirty="0">
                <a:solidFill>
                  <a:schemeClr val="accent2">
                    <a:lumMod val="60000"/>
                    <a:lumOff val="40000"/>
                  </a:schemeClr>
                </a:solidFill>
                <a:latin typeface="Century Schoolbook" panose="02040604050505020304" pitchFamily="18" charset="0"/>
              </a:rPr>
              <a:t> de </a:t>
            </a:r>
            <a:r>
              <a:rPr lang="fr-FR" sz="2800" b="1" dirty="0" err="1">
                <a:solidFill>
                  <a:schemeClr val="accent2">
                    <a:lumMod val="60000"/>
                    <a:lumOff val="40000"/>
                  </a:schemeClr>
                </a:solidFill>
                <a:latin typeface="Century Schoolbook" panose="02040604050505020304" pitchFamily="18" charset="0"/>
              </a:rPr>
              <a:t>reinitialisation</a:t>
            </a:r>
            <a:r>
              <a:rPr lang="fr-FR" sz="2800" b="1" dirty="0">
                <a:solidFill>
                  <a:schemeClr val="accent2">
                    <a:lumMod val="60000"/>
                    <a:lumOff val="40000"/>
                  </a:schemeClr>
                </a:solidFill>
                <a:latin typeface="Century Schoolbook" panose="02040604050505020304" pitchFamily="18" charset="0"/>
              </a:rPr>
              <a:t> de </a:t>
            </a:r>
            <a:r>
              <a:rPr lang="fr-FR" sz="2800" b="1" dirty="0" err="1">
                <a:solidFill>
                  <a:schemeClr val="accent2">
                    <a:lumMod val="60000"/>
                    <a:lumOff val="40000"/>
                  </a:schemeClr>
                </a:solidFill>
                <a:latin typeface="Century Schoolbook" panose="02040604050505020304" pitchFamily="18" charset="0"/>
              </a:rPr>
              <a:t>mdp</a:t>
            </a:r>
            <a:endParaRPr lang="fr-FR" sz="2800" b="1" dirty="0">
              <a:solidFill>
                <a:schemeClr val="accent2">
                  <a:lumMod val="60000"/>
                  <a:lumOff val="40000"/>
                </a:schemeClr>
              </a:solidFill>
              <a:latin typeface="Century Schoolbook" panose="02040604050505020304" pitchFamily="18" charset="0"/>
            </a:endParaRPr>
          </a:p>
        </p:txBody>
      </p:sp>
      <p:sp>
        <p:nvSpPr>
          <p:cNvPr id="5" name="Slide Number Placeholder 4">
            <a:extLst>
              <a:ext uri="{FF2B5EF4-FFF2-40B4-BE49-F238E27FC236}">
                <a16:creationId xmlns:a16="http://schemas.microsoft.com/office/drawing/2014/main" id="{40360F2A-729E-43E7-BE3D-E865638F1C43}"/>
              </a:ext>
            </a:extLst>
          </p:cNvPr>
          <p:cNvSpPr>
            <a:spLocks noGrp="1"/>
          </p:cNvSpPr>
          <p:nvPr>
            <p:ph type="sldNum" sz="quarter" idx="12"/>
          </p:nvPr>
        </p:nvSpPr>
        <p:spPr/>
        <p:txBody>
          <a:bodyPr/>
          <a:lstStyle/>
          <a:p>
            <a:fld id="{C52ED629-2BC0-4D25-969E-9ED78B40D7C7}" type="slidenum">
              <a:rPr lang="fr-FR" smtClean="0"/>
              <a:t>62</a:t>
            </a:fld>
            <a:endParaRPr lang="fr-FR"/>
          </a:p>
        </p:txBody>
      </p:sp>
      <p:pic>
        <p:nvPicPr>
          <p:cNvPr id="4" name="Picture 3">
            <a:extLst>
              <a:ext uri="{FF2B5EF4-FFF2-40B4-BE49-F238E27FC236}">
                <a16:creationId xmlns:a16="http://schemas.microsoft.com/office/drawing/2014/main" id="{7CD36705-9136-4705-B972-2F4A9D298E12}"/>
              </a:ext>
            </a:extLst>
          </p:cNvPr>
          <p:cNvPicPr>
            <a:picLocks noChangeAspect="1"/>
          </p:cNvPicPr>
          <p:nvPr/>
        </p:nvPicPr>
        <p:blipFill>
          <a:blip r:embed="rId2"/>
          <a:stretch>
            <a:fillRect/>
          </a:stretch>
        </p:blipFill>
        <p:spPr>
          <a:xfrm>
            <a:off x="4545226" y="1916588"/>
            <a:ext cx="3577284" cy="2808435"/>
          </a:xfrm>
          <a:prstGeom prst="rect">
            <a:avLst/>
          </a:prstGeom>
        </p:spPr>
      </p:pic>
      <p:pic>
        <p:nvPicPr>
          <p:cNvPr id="7" name="Picture 6">
            <a:extLst>
              <a:ext uri="{FF2B5EF4-FFF2-40B4-BE49-F238E27FC236}">
                <a16:creationId xmlns:a16="http://schemas.microsoft.com/office/drawing/2014/main" id="{FF948320-A5E8-4911-A916-D1175ED76F87}"/>
              </a:ext>
            </a:extLst>
          </p:cNvPr>
          <p:cNvPicPr>
            <a:picLocks noChangeAspect="1"/>
          </p:cNvPicPr>
          <p:nvPr/>
        </p:nvPicPr>
        <p:blipFill>
          <a:blip r:embed="rId3"/>
          <a:stretch>
            <a:fillRect/>
          </a:stretch>
        </p:blipFill>
        <p:spPr>
          <a:xfrm>
            <a:off x="601861" y="1916588"/>
            <a:ext cx="3653985" cy="2808435"/>
          </a:xfrm>
          <a:prstGeom prst="rect">
            <a:avLst/>
          </a:prstGeom>
        </p:spPr>
      </p:pic>
      <p:pic>
        <p:nvPicPr>
          <p:cNvPr id="8" name="Picture 7">
            <a:extLst>
              <a:ext uri="{FF2B5EF4-FFF2-40B4-BE49-F238E27FC236}">
                <a16:creationId xmlns:a16="http://schemas.microsoft.com/office/drawing/2014/main" id="{DF1ACC65-190C-4533-9FAA-E9FCD88D4FDA}"/>
              </a:ext>
            </a:extLst>
          </p:cNvPr>
          <p:cNvPicPr>
            <a:picLocks noChangeAspect="1"/>
          </p:cNvPicPr>
          <p:nvPr/>
        </p:nvPicPr>
        <p:blipFill>
          <a:blip r:embed="rId4"/>
          <a:stretch>
            <a:fillRect/>
          </a:stretch>
        </p:blipFill>
        <p:spPr>
          <a:xfrm>
            <a:off x="8575589" y="1913855"/>
            <a:ext cx="2965700" cy="2867661"/>
          </a:xfrm>
          <a:prstGeom prst="rect">
            <a:avLst/>
          </a:prstGeom>
        </p:spPr>
      </p:pic>
    </p:spTree>
    <p:extLst>
      <p:ext uri="{BB962C8B-B14F-4D97-AF65-F5344CB8AC3E}">
        <p14:creationId xmlns:p14="http://schemas.microsoft.com/office/powerpoint/2010/main" val="13260074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45</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345989" y="189700"/>
            <a:ext cx="11500021" cy="49089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Réinitialisation de mot de passe (Front)</a:t>
            </a:r>
          </a:p>
        </p:txBody>
      </p:sp>
      <p:pic>
        <p:nvPicPr>
          <p:cNvPr id="2" name="Picture 1">
            <a:extLst>
              <a:ext uri="{FF2B5EF4-FFF2-40B4-BE49-F238E27FC236}">
                <a16:creationId xmlns:a16="http://schemas.microsoft.com/office/drawing/2014/main" id="{32B3A7EE-5349-4562-89C2-497F4E390D80}"/>
              </a:ext>
            </a:extLst>
          </p:cNvPr>
          <p:cNvPicPr>
            <a:picLocks noChangeAspect="1"/>
          </p:cNvPicPr>
          <p:nvPr/>
        </p:nvPicPr>
        <p:blipFill>
          <a:blip r:embed="rId2"/>
          <a:stretch>
            <a:fillRect/>
          </a:stretch>
        </p:blipFill>
        <p:spPr>
          <a:xfrm>
            <a:off x="345989" y="1351434"/>
            <a:ext cx="6706159" cy="4280902"/>
          </a:xfrm>
          <a:prstGeom prst="rect">
            <a:avLst/>
          </a:prstGeom>
        </p:spPr>
      </p:pic>
      <p:pic>
        <p:nvPicPr>
          <p:cNvPr id="3" name="Picture 2">
            <a:extLst>
              <a:ext uri="{FF2B5EF4-FFF2-40B4-BE49-F238E27FC236}">
                <a16:creationId xmlns:a16="http://schemas.microsoft.com/office/drawing/2014/main" id="{22753607-C53D-40EC-AD9A-0CDD127C3AD9}"/>
              </a:ext>
            </a:extLst>
          </p:cNvPr>
          <p:cNvPicPr>
            <a:picLocks noChangeAspect="1"/>
          </p:cNvPicPr>
          <p:nvPr/>
        </p:nvPicPr>
        <p:blipFill>
          <a:blip r:embed="rId3"/>
          <a:stretch>
            <a:fillRect/>
          </a:stretch>
        </p:blipFill>
        <p:spPr>
          <a:xfrm>
            <a:off x="7811711" y="1226479"/>
            <a:ext cx="3446053" cy="4530811"/>
          </a:xfrm>
          <a:prstGeom prst="rect">
            <a:avLst/>
          </a:prstGeom>
        </p:spPr>
      </p:pic>
    </p:spTree>
    <p:extLst>
      <p:ext uri="{BB962C8B-B14F-4D97-AF65-F5344CB8AC3E}">
        <p14:creationId xmlns:p14="http://schemas.microsoft.com/office/powerpoint/2010/main" val="37536944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61</a:t>
            </a:r>
          </a:p>
        </p:txBody>
      </p:sp>
      <p:sp>
        <p:nvSpPr>
          <p:cNvPr id="7" name="Title 7">
            <a:extLst>
              <a:ext uri="{FF2B5EF4-FFF2-40B4-BE49-F238E27FC236}">
                <a16:creationId xmlns:a16="http://schemas.microsoft.com/office/drawing/2014/main" id="{46370264-D6D0-4F5A-A8CE-0E3B0CBF05E6}"/>
              </a:ext>
            </a:extLst>
          </p:cNvPr>
          <p:cNvSpPr txBox="1">
            <a:spLocks/>
          </p:cNvSpPr>
          <p:nvPr/>
        </p:nvSpPr>
        <p:spPr>
          <a:xfrm>
            <a:off x="345989" y="189700"/>
            <a:ext cx="11500021" cy="49089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Réinitialisation de mot de passe (B</a:t>
            </a:r>
            <a:r>
              <a:rPr lang="en-US" sz="2400" b="1" dirty="0">
                <a:solidFill>
                  <a:schemeClr val="accent2">
                    <a:lumMod val="60000"/>
                    <a:lumOff val="40000"/>
                  </a:schemeClr>
                </a:solidFill>
                <a:latin typeface="Century Schoolbook" panose="02040604050505020304" pitchFamily="18" charset="0"/>
              </a:rPr>
              <a:t>ack</a:t>
            </a:r>
            <a:r>
              <a:rPr lang="fr-FR" sz="2400" b="1" dirty="0">
                <a:solidFill>
                  <a:schemeClr val="accent2">
                    <a:lumMod val="60000"/>
                    <a:lumOff val="40000"/>
                  </a:schemeClr>
                </a:solidFill>
                <a:latin typeface="Century Schoolbook" panose="02040604050505020304" pitchFamily="18" charset="0"/>
              </a:rPr>
              <a:t>)</a:t>
            </a:r>
          </a:p>
        </p:txBody>
      </p:sp>
      <p:pic>
        <p:nvPicPr>
          <p:cNvPr id="2" name="Picture 1">
            <a:extLst>
              <a:ext uri="{FF2B5EF4-FFF2-40B4-BE49-F238E27FC236}">
                <a16:creationId xmlns:a16="http://schemas.microsoft.com/office/drawing/2014/main" id="{D0DCA749-98B6-4CCD-A1D6-9FF0FA355A08}"/>
              </a:ext>
            </a:extLst>
          </p:cNvPr>
          <p:cNvPicPr>
            <a:picLocks noChangeAspect="1"/>
          </p:cNvPicPr>
          <p:nvPr/>
        </p:nvPicPr>
        <p:blipFill>
          <a:blip r:embed="rId2"/>
          <a:stretch>
            <a:fillRect/>
          </a:stretch>
        </p:blipFill>
        <p:spPr>
          <a:xfrm>
            <a:off x="345989" y="1205344"/>
            <a:ext cx="7068065" cy="3609358"/>
          </a:xfrm>
          <a:prstGeom prst="rect">
            <a:avLst/>
          </a:prstGeom>
        </p:spPr>
      </p:pic>
      <p:pic>
        <p:nvPicPr>
          <p:cNvPr id="5" name="Picture 4">
            <a:extLst>
              <a:ext uri="{FF2B5EF4-FFF2-40B4-BE49-F238E27FC236}">
                <a16:creationId xmlns:a16="http://schemas.microsoft.com/office/drawing/2014/main" id="{1D4F8B4F-921F-4EB5-B945-AFD33C3CC6EB}"/>
              </a:ext>
            </a:extLst>
          </p:cNvPr>
          <p:cNvPicPr>
            <a:picLocks noChangeAspect="1"/>
          </p:cNvPicPr>
          <p:nvPr/>
        </p:nvPicPr>
        <p:blipFill>
          <a:blip r:embed="rId3"/>
          <a:stretch>
            <a:fillRect/>
          </a:stretch>
        </p:blipFill>
        <p:spPr>
          <a:xfrm>
            <a:off x="7699109" y="1205344"/>
            <a:ext cx="4309779" cy="3119521"/>
          </a:xfrm>
          <a:prstGeom prst="rect">
            <a:avLst/>
          </a:prstGeom>
        </p:spPr>
      </p:pic>
      <p:pic>
        <p:nvPicPr>
          <p:cNvPr id="8" name="Picture 7">
            <a:extLst>
              <a:ext uri="{FF2B5EF4-FFF2-40B4-BE49-F238E27FC236}">
                <a16:creationId xmlns:a16="http://schemas.microsoft.com/office/drawing/2014/main" id="{EF13BD40-B357-4102-AD4E-24165ADC654E}"/>
              </a:ext>
            </a:extLst>
          </p:cNvPr>
          <p:cNvPicPr>
            <a:picLocks noChangeAspect="1"/>
          </p:cNvPicPr>
          <p:nvPr/>
        </p:nvPicPr>
        <p:blipFill>
          <a:blip r:embed="rId4"/>
          <a:stretch>
            <a:fillRect/>
          </a:stretch>
        </p:blipFill>
        <p:spPr>
          <a:xfrm>
            <a:off x="7699108" y="4535774"/>
            <a:ext cx="4309780" cy="1556491"/>
          </a:xfrm>
          <a:prstGeom prst="rect">
            <a:avLst/>
          </a:prstGeom>
        </p:spPr>
      </p:pic>
    </p:spTree>
    <p:extLst>
      <p:ext uri="{BB962C8B-B14F-4D97-AF65-F5344CB8AC3E}">
        <p14:creationId xmlns:p14="http://schemas.microsoft.com/office/powerpoint/2010/main" val="15111332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en-US" sz="4800" cap="none" dirty="0">
                <a:solidFill>
                  <a:schemeClr val="accent2">
                    <a:lumMod val="60000"/>
                    <a:lumOff val="40000"/>
                  </a:schemeClr>
                </a:solidFill>
                <a:latin typeface="Century Schoolbook" panose="02040604050505020304" pitchFamily="18" charset="0"/>
              </a:rPr>
              <a:t>Les t</a:t>
            </a:r>
            <a:r>
              <a:rPr lang="fr-FR" sz="4800" cap="none" dirty="0">
                <a:solidFill>
                  <a:schemeClr val="accent2">
                    <a:lumMod val="60000"/>
                    <a:lumOff val="40000"/>
                  </a:schemeClr>
                </a:solidFill>
              </a:rPr>
              <a:t>â</a:t>
            </a:r>
            <a:r>
              <a:rPr lang="en-US" sz="4800" cap="none" dirty="0">
                <a:solidFill>
                  <a:schemeClr val="accent2">
                    <a:lumMod val="60000"/>
                    <a:lumOff val="40000"/>
                  </a:schemeClr>
                </a:solidFill>
                <a:latin typeface="Century Schoolbook" panose="02040604050505020304" pitchFamily="18" charset="0"/>
              </a:rPr>
              <a:t>ches de fonds</a:t>
            </a:r>
            <a:endParaRPr lang="fr-FR" sz="4800" cap="none" dirty="0">
              <a:solidFill>
                <a:schemeClr val="accent2">
                  <a:lumMod val="60000"/>
                  <a:lumOff val="40000"/>
                </a:schemeClr>
              </a:solidFill>
              <a:latin typeface="Century Schoolbook" panose="02040604050505020304" pitchFamily="18" charset="0"/>
            </a:endParaRPr>
          </a:p>
        </p:txBody>
      </p:sp>
      <p:sp>
        <p:nvSpPr>
          <p:cNvPr id="4" name="Slide Number Placeholder 3">
            <a:extLst>
              <a:ext uri="{FF2B5EF4-FFF2-40B4-BE49-F238E27FC236}">
                <a16:creationId xmlns:a16="http://schemas.microsoft.com/office/drawing/2014/main" id="{62C36B28-F11C-446A-8A4E-CB4DEDA415C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62</a:t>
            </a:r>
          </a:p>
        </p:txBody>
      </p:sp>
    </p:spTree>
    <p:extLst>
      <p:ext uri="{BB962C8B-B14F-4D97-AF65-F5344CB8AC3E}">
        <p14:creationId xmlns:p14="http://schemas.microsoft.com/office/powerpoint/2010/main" val="7782358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4AB454-D70A-4CD2-A386-387CA35C6C9C}"/>
              </a:ext>
            </a:extLst>
          </p:cNvPr>
          <p:cNvSpPr>
            <a:spLocks noGrp="1"/>
          </p:cNvSpPr>
          <p:nvPr>
            <p:ph type="title"/>
          </p:nvPr>
        </p:nvSpPr>
        <p:spPr>
          <a:xfrm>
            <a:off x="1009650" y="1441622"/>
            <a:ext cx="3931920" cy="987914"/>
          </a:xfrm>
        </p:spPr>
        <p:txBody>
          <a:bodyPr/>
          <a:lstStyle/>
          <a:p>
            <a:r>
              <a:rPr lang="fr-FR" sz="3200" dirty="0">
                <a:solidFill>
                  <a:schemeClr val="accent2">
                    <a:lumMod val="60000"/>
                    <a:lumOff val="40000"/>
                  </a:schemeClr>
                </a:solidFill>
              </a:rPr>
              <a:t>Les tâches de fonds périodiques</a:t>
            </a:r>
          </a:p>
        </p:txBody>
      </p:sp>
      <p:sp>
        <p:nvSpPr>
          <p:cNvPr id="5" name="Text Placeholder 4">
            <a:extLst>
              <a:ext uri="{FF2B5EF4-FFF2-40B4-BE49-F238E27FC236}">
                <a16:creationId xmlns:a16="http://schemas.microsoft.com/office/drawing/2014/main" id="{79B0202E-6205-4F11-A66A-033E40E42508}"/>
              </a:ext>
            </a:extLst>
          </p:cNvPr>
          <p:cNvSpPr>
            <a:spLocks noGrp="1"/>
          </p:cNvSpPr>
          <p:nvPr>
            <p:ph type="body" sz="half" idx="2"/>
          </p:nvPr>
        </p:nvSpPr>
        <p:spPr>
          <a:xfrm>
            <a:off x="1009650" y="2741076"/>
            <a:ext cx="3865246" cy="3374777"/>
          </a:xfrm>
        </p:spPr>
        <p:txBody>
          <a:bodyPr>
            <a:noAutofit/>
          </a:bodyPr>
          <a:lstStyle/>
          <a:p>
            <a:pPr algn="just"/>
            <a:r>
              <a:rPr lang="fr-FR" sz="1600" dirty="0">
                <a:solidFill>
                  <a:schemeClr val="bg1">
                    <a:lumMod val="85000"/>
                  </a:schemeClr>
                </a:solidFill>
              </a:rPr>
              <a:t>Tâches de fonds périodiques s’exécutent dans le fonds à intervalle régulière </a:t>
            </a:r>
          </a:p>
          <a:p>
            <a:pPr algn="just"/>
            <a:r>
              <a:rPr lang="fr-FR" dirty="0">
                <a:solidFill>
                  <a:schemeClr val="bg1">
                    <a:lumMod val="85000"/>
                  </a:schemeClr>
                </a:solidFill>
              </a:rPr>
              <a:t>Les tâches sont exécutées de 8 à 10 heures, une fois par jour.</a:t>
            </a:r>
          </a:p>
          <a:p>
            <a:pPr algn="just"/>
            <a:r>
              <a:rPr lang="fr-FR" dirty="0">
                <a:solidFill>
                  <a:schemeClr val="bg1">
                    <a:lumMod val="85000"/>
                  </a:schemeClr>
                </a:solidFill>
              </a:rPr>
              <a:t>La première tâche supprime les jetons expirés de la base de données, les deuxième et troisième tâches suppriment les fichiers stockés dans le système de fichiers qui ne sont plus référencés par la base de données.</a:t>
            </a:r>
          </a:p>
        </p:txBody>
      </p:sp>
      <p:pic>
        <p:nvPicPr>
          <p:cNvPr id="6" name="Picture 5">
            <a:extLst>
              <a:ext uri="{FF2B5EF4-FFF2-40B4-BE49-F238E27FC236}">
                <a16:creationId xmlns:a16="http://schemas.microsoft.com/office/drawing/2014/main" id="{07E42D83-EFC3-41D0-9435-11D27A4520D4}"/>
              </a:ext>
            </a:extLst>
          </p:cNvPr>
          <p:cNvPicPr>
            <a:picLocks noChangeAspect="1"/>
          </p:cNvPicPr>
          <p:nvPr/>
        </p:nvPicPr>
        <p:blipFill>
          <a:blip r:embed="rId2"/>
          <a:stretch>
            <a:fillRect/>
          </a:stretch>
        </p:blipFill>
        <p:spPr>
          <a:xfrm>
            <a:off x="5559408" y="269047"/>
            <a:ext cx="6055943" cy="2909692"/>
          </a:xfrm>
          <a:prstGeom prst="rect">
            <a:avLst/>
          </a:prstGeom>
        </p:spPr>
      </p:pic>
      <p:pic>
        <p:nvPicPr>
          <p:cNvPr id="9" name="Picture 8">
            <a:extLst>
              <a:ext uri="{FF2B5EF4-FFF2-40B4-BE49-F238E27FC236}">
                <a16:creationId xmlns:a16="http://schemas.microsoft.com/office/drawing/2014/main" id="{5FA5E1BE-E72B-433B-8752-3FAF5DA42179}"/>
              </a:ext>
            </a:extLst>
          </p:cNvPr>
          <p:cNvPicPr>
            <a:picLocks noChangeAspect="1"/>
          </p:cNvPicPr>
          <p:nvPr/>
        </p:nvPicPr>
        <p:blipFill>
          <a:blip r:embed="rId3"/>
          <a:stretch>
            <a:fillRect/>
          </a:stretch>
        </p:blipFill>
        <p:spPr>
          <a:xfrm>
            <a:off x="5559408" y="3366061"/>
            <a:ext cx="4218906" cy="3160086"/>
          </a:xfrm>
          <a:prstGeom prst="rect">
            <a:avLst/>
          </a:prstGeom>
        </p:spPr>
      </p:pic>
      <p:sp>
        <p:nvSpPr>
          <p:cNvPr id="10" name="Slide Number Placeholder 3">
            <a:extLst>
              <a:ext uri="{FF2B5EF4-FFF2-40B4-BE49-F238E27FC236}">
                <a16:creationId xmlns:a16="http://schemas.microsoft.com/office/drawing/2014/main" id="{340BBFCA-6484-4E48-9208-F391789CC25C}"/>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63</a:t>
            </a:r>
          </a:p>
        </p:txBody>
      </p:sp>
    </p:spTree>
    <p:extLst>
      <p:ext uri="{BB962C8B-B14F-4D97-AF65-F5344CB8AC3E}">
        <p14:creationId xmlns:p14="http://schemas.microsoft.com/office/powerpoint/2010/main" val="32907339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4AB454-D70A-4CD2-A386-387CA35C6C9C}"/>
              </a:ext>
            </a:extLst>
          </p:cNvPr>
          <p:cNvSpPr>
            <a:spLocks noGrp="1"/>
          </p:cNvSpPr>
          <p:nvPr>
            <p:ph type="title"/>
          </p:nvPr>
        </p:nvSpPr>
        <p:spPr>
          <a:xfrm>
            <a:off x="1009650" y="1441622"/>
            <a:ext cx="3931920" cy="987914"/>
          </a:xfrm>
        </p:spPr>
        <p:txBody>
          <a:bodyPr/>
          <a:lstStyle/>
          <a:p>
            <a:r>
              <a:rPr lang="fr-FR" sz="3200" dirty="0">
                <a:solidFill>
                  <a:schemeClr val="accent2">
                    <a:lumMod val="60000"/>
                    <a:lumOff val="40000"/>
                  </a:schemeClr>
                </a:solidFill>
              </a:rPr>
              <a:t>Les tâches de fonds périodiques</a:t>
            </a:r>
          </a:p>
        </p:txBody>
      </p:sp>
      <p:sp>
        <p:nvSpPr>
          <p:cNvPr id="5" name="Text Placeholder 4">
            <a:extLst>
              <a:ext uri="{FF2B5EF4-FFF2-40B4-BE49-F238E27FC236}">
                <a16:creationId xmlns:a16="http://schemas.microsoft.com/office/drawing/2014/main" id="{79B0202E-6205-4F11-A66A-033E40E42508}"/>
              </a:ext>
            </a:extLst>
          </p:cNvPr>
          <p:cNvSpPr>
            <a:spLocks noGrp="1"/>
          </p:cNvSpPr>
          <p:nvPr>
            <p:ph type="body" sz="half" idx="2"/>
          </p:nvPr>
        </p:nvSpPr>
        <p:spPr>
          <a:xfrm>
            <a:off x="1009650" y="2741076"/>
            <a:ext cx="3865246" cy="3374777"/>
          </a:xfrm>
        </p:spPr>
        <p:txBody>
          <a:bodyPr>
            <a:noAutofit/>
          </a:bodyPr>
          <a:lstStyle/>
          <a:p>
            <a:pPr algn="just"/>
            <a:r>
              <a:rPr lang="fr-FR" sz="1600" dirty="0">
                <a:solidFill>
                  <a:schemeClr val="bg1">
                    <a:lumMod val="85000"/>
                  </a:schemeClr>
                </a:solidFill>
              </a:rPr>
              <a:t>Tâches de fonds périodiques s’exécutent dans le fonds à intervalle régulière </a:t>
            </a:r>
          </a:p>
          <a:p>
            <a:pPr algn="just"/>
            <a:r>
              <a:rPr lang="fr-FR" dirty="0">
                <a:solidFill>
                  <a:schemeClr val="bg1">
                    <a:lumMod val="85000"/>
                  </a:schemeClr>
                </a:solidFill>
              </a:rPr>
              <a:t>Les tâches sont exécutées de 8 à 10 heures, une fois par jour.</a:t>
            </a:r>
          </a:p>
          <a:p>
            <a:pPr algn="just"/>
            <a:r>
              <a:rPr lang="fr-FR" dirty="0">
                <a:solidFill>
                  <a:schemeClr val="bg1">
                    <a:lumMod val="85000"/>
                  </a:schemeClr>
                </a:solidFill>
              </a:rPr>
              <a:t>La première tâche supprime les jetons expirés de la base de données, les deuxième et troisième tâches suppriment les fichiers stockés dans le système de fichiers qui ne sont plus référencés par la base de données.</a:t>
            </a:r>
          </a:p>
        </p:txBody>
      </p:sp>
      <p:pic>
        <p:nvPicPr>
          <p:cNvPr id="4" name="Picture 3">
            <a:extLst>
              <a:ext uri="{FF2B5EF4-FFF2-40B4-BE49-F238E27FC236}">
                <a16:creationId xmlns:a16="http://schemas.microsoft.com/office/drawing/2014/main" id="{1B3B6156-BEAE-4958-A383-5079E865148B}"/>
              </a:ext>
            </a:extLst>
          </p:cNvPr>
          <p:cNvPicPr>
            <a:picLocks noChangeAspect="1"/>
          </p:cNvPicPr>
          <p:nvPr/>
        </p:nvPicPr>
        <p:blipFill>
          <a:blip r:embed="rId2"/>
          <a:stretch>
            <a:fillRect/>
          </a:stretch>
        </p:blipFill>
        <p:spPr>
          <a:xfrm>
            <a:off x="5424063" y="902185"/>
            <a:ext cx="5941197" cy="5321643"/>
          </a:xfrm>
          <a:prstGeom prst="rect">
            <a:avLst/>
          </a:prstGeom>
        </p:spPr>
      </p:pic>
      <p:sp>
        <p:nvSpPr>
          <p:cNvPr id="8" name="Slide Number Placeholder 3">
            <a:extLst>
              <a:ext uri="{FF2B5EF4-FFF2-40B4-BE49-F238E27FC236}">
                <a16:creationId xmlns:a16="http://schemas.microsoft.com/office/drawing/2014/main" id="{7E5B5838-5567-460F-86DE-4D7B51C36A9E}"/>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64</a:t>
            </a:r>
          </a:p>
        </p:txBody>
      </p:sp>
    </p:spTree>
    <p:extLst>
      <p:ext uri="{BB962C8B-B14F-4D97-AF65-F5344CB8AC3E}">
        <p14:creationId xmlns:p14="http://schemas.microsoft.com/office/powerpoint/2010/main" val="19269183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en-US" sz="4800" cap="none" dirty="0">
                <a:solidFill>
                  <a:schemeClr val="accent2">
                    <a:lumMod val="60000"/>
                    <a:lumOff val="40000"/>
                  </a:schemeClr>
                </a:solidFill>
                <a:latin typeface="Century Schoolbook" panose="02040604050505020304" pitchFamily="18" charset="0"/>
              </a:rPr>
              <a:t>S</a:t>
            </a:r>
            <a:r>
              <a:rPr lang="fr-FR" sz="4800" cap="none" dirty="0">
                <a:solidFill>
                  <a:schemeClr val="accent2">
                    <a:lumMod val="60000"/>
                    <a:lumOff val="40000"/>
                  </a:schemeClr>
                </a:solidFill>
                <a:latin typeface="Century Schoolbook" panose="02040604050505020304" pitchFamily="18" charset="0"/>
              </a:rPr>
              <a:t>écurité</a:t>
            </a:r>
          </a:p>
        </p:txBody>
      </p:sp>
      <p:sp>
        <p:nvSpPr>
          <p:cNvPr id="4" name="Slide Number Placeholder 3">
            <a:extLst>
              <a:ext uri="{FF2B5EF4-FFF2-40B4-BE49-F238E27FC236}">
                <a16:creationId xmlns:a16="http://schemas.microsoft.com/office/drawing/2014/main" id="{62C36B28-F11C-446A-8A4E-CB4DEDA415C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62</a:t>
            </a:r>
          </a:p>
        </p:txBody>
      </p:sp>
    </p:spTree>
    <p:extLst>
      <p:ext uri="{BB962C8B-B14F-4D97-AF65-F5344CB8AC3E}">
        <p14:creationId xmlns:p14="http://schemas.microsoft.com/office/powerpoint/2010/main" val="29079530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4AB454-D70A-4CD2-A386-387CA35C6C9C}"/>
              </a:ext>
            </a:extLst>
          </p:cNvPr>
          <p:cNvSpPr>
            <a:spLocks noGrp="1"/>
          </p:cNvSpPr>
          <p:nvPr>
            <p:ph type="title"/>
          </p:nvPr>
        </p:nvSpPr>
        <p:spPr>
          <a:xfrm>
            <a:off x="1009650" y="1441622"/>
            <a:ext cx="3931920" cy="987914"/>
          </a:xfrm>
        </p:spPr>
        <p:txBody>
          <a:bodyPr/>
          <a:lstStyle/>
          <a:p>
            <a:r>
              <a:rPr lang="fr-FR" sz="3200" dirty="0">
                <a:solidFill>
                  <a:schemeClr val="accent2">
                    <a:lumMod val="60000"/>
                    <a:lumOff val="40000"/>
                  </a:schemeClr>
                </a:solidFill>
              </a:rPr>
              <a:t>Spring Security</a:t>
            </a:r>
          </a:p>
        </p:txBody>
      </p:sp>
      <p:sp>
        <p:nvSpPr>
          <p:cNvPr id="8" name="Slide Number Placeholder 3">
            <a:extLst>
              <a:ext uri="{FF2B5EF4-FFF2-40B4-BE49-F238E27FC236}">
                <a16:creationId xmlns:a16="http://schemas.microsoft.com/office/drawing/2014/main" id="{7E5B5838-5567-460F-86DE-4D7B51C36A9E}"/>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64</a:t>
            </a:r>
          </a:p>
        </p:txBody>
      </p:sp>
      <p:sp>
        <p:nvSpPr>
          <p:cNvPr id="6" name="Text Placeholder 5">
            <a:extLst>
              <a:ext uri="{FF2B5EF4-FFF2-40B4-BE49-F238E27FC236}">
                <a16:creationId xmlns:a16="http://schemas.microsoft.com/office/drawing/2014/main" id="{BF55238A-A86F-4742-A904-87E6E2B8B7D5}"/>
              </a:ext>
            </a:extLst>
          </p:cNvPr>
          <p:cNvSpPr>
            <a:spLocks noGrp="1"/>
          </p:cNvSpPr>
          <p:nvPr>
            <p:ph type="body" sz="half" idx="2"/>
          </p:nvPr>
        </p:nvSpPr>
        <p:spPr>
          <a:xfrm>
            <a:off x="1009650" y="2595743"/>
            <a:ext cx="3931920" cy="2880360"/>
          </a:xfrm>
        </p:spPr>
        <p:txBody>
          <a:bodyPr/>
          <a:lstStyle/>
          <a:p>
            <a:r>
              <a:rPr lang="fr-FR" dirty="0">
                <a:solidFill>
                  <a:schemeClr val="bg1">
                    <a:lumMod val="85000"/>
                  </a:schemeClr>
                </a:solidFill>
              </a:rPr>
              <a:t>Spring Security est un Framework de sécurité léger qui fournit une authentification et un support d'autorisation afin de sécuriser les applications Spring.</a:t>
            </a:r>
            <a:endParaRPr lang="ru-RU" dirty="0">
              <a:solidFill>
                <a:schemeClr val="bg1">
                  <a:lumMod val="85000"/>
                </a:schemeClr>
              </a:solidFill>
            </a:endParaRPr>
          </a:p>
        </p:txBody>
      </p:sp>
      <p:pic>
        <p:nvPicPr>
          <p:cNvPr id="9" name="Picture 8">
            <a:extLst>
              <a:ext uri="{FF2B5EF4-FFF2-40B4-BE49-F238E27FC236}">
                <a16:creationId xmlns:a16="http://schemas.microsoft.com/office/drawing/2014/main" id="{64364F49-F801-4332-9066-9C17023FDA5C}"/>
              </a:ext>
            </a:extLst>
          </p:cNvPr>
          <p:cNvPicPr>
            <a:picLocks noChangeAspect="1"/>
          </p:cNvPicPr>
          <p:nvPr/>
        </p:nvPicPr>
        <p:blipFill>
          <a:blip r:embed="rId2"/>
          <a:stretch>
            <a:fillRect/>
          </a:stretch>
        </p:blipFill>
        <p:spPr>
          <a:xfrm>
            <a:off x="5523710" y="1409418"/>
            <a:ext cx="5658640" cy="4039164"/>
          </a:xfrm>
          <a:prstGeom prst="rect">
            <a:avLst/>
          </a:prstGeom>
        </p:spPr>
      </p:pic>
    </p:spTree>
    <p:extLst>
      <p:ext uri="{BB962C8B-B14F-4D97-AF65-F5344CB8AC3E}">
        <p14:creationId xmlns:p14="http://schemas.microsoft.com/office/powerpoint/2010/main" val="1503528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56DC3-A6E2-40AB-8684-36FEA7D1FE7A}"/>
              </a:ext>
            </a:extLst>
          </p:cNvPr>
          <p:cNvSpPr>
            <a:spLocks noGrp="1"/>
          </p:cNvSpPr>
          <p:nvPr>
            <p:ph type="title"/>
          </p:nvPr>
        </p:nvSpPr>
        <p:spPr>
          <a:xfrm>
            <a:off x="1143000" y="609600"/>
            <a:ext cx="9875520" cy="609600"/>
          </a:xfrm>
        </p:spPr>
        <p:txBody>
          <a:bodyPr>
            <a:normAutofit fontScale="90000"/>
          </a:bodyPr>
          <a:lstStyle/>
          <a:p>
            <a:r>
              <a:rPr lang="fr-FR" b="1" dirty="0" err="1">
                <a:solidFill>
                  <a:schemeClr val="accent2">
                    <a:lumMod val="60000"/>
                    <a:lumOff val="40000"/>
                  </a:schemeClr>
                </a:solidFill>
              </a:rPr>
              <a:t>Frameworks</a:t>
            </a:r>
            <a:r>
              <a:rPr lang="fr-FR" b="1" dirty="0">
                <a:solidFill>
                  <a:schemeClr val="accent2">
                    <a:lumMod val="60000"/>
                    <a:lumOff val="40000"/>
                  </a:schemeClr>
                </a:solidFill>
              </a:rPr>
              <a:t> et bibliothèques</a:t>
            </a:r>
            <a:endParaRPr lang="fr-FR" dirty="0">
              <a:solidFill>
                <a:schemeClr val="accent2">
                  <a:lumMod val="60000"/>
                  <a:lumOff val="40000"/>
                </a:schemeClr>
              </a:solidFill>
            </a:endParaRPr>
          </a:p>
        </p:txBody>
      </p:sp>
      <p:sp>
        <p:nvSpPr>
          <p:cNvPr id="3" name="Content Placeholder 2">
            <a:extLst>
              <a:ext uri="{FF2B5EF4-FFF2-40B4-BE49-F238E27FC236}">
                <a16:creationId xmlns:a16="http://schemas.microsoft.com/office/drawing/2014/main" id="{C9F31EAD-B0E1-4BB1-AD82-1E167F8369B4}"/>
              </a:ext>
            </a:extLst>
          </p:cNvPr>
          <p:cNvSpPr>
            <a:spLocks noGrp="1"/>
          </p:cNvSpPr>
          <p:nvPr>
            <p:ph idx="1"/>
          </p:nvPr>
        </p:nvSpPr>
        <p:spPr>
          <a:xfrm>
            <a:off x="1143000" y="1424762"/>
            <a:ext cx="10001250" cy="4671237"/>
          </a:xfrm>
        </p:spPr>
        <p:txBody>
          <a:bodyPr>
            <a:normAutofit/>
          </a:bodyPr>
          <a:lstStyle/>
          <a:p>
            <a:r>
              <a:rPr lang="fr-FR" sz="1900" b="1" dirty="0" err="1">
                <a:solidFill>
                  <a:schemeClr val="bg1">
                    <a:lumMod val="85000"/>
                  </a:schemeClr>
                </a:solidFill>
              </a:rPr>
              <a:t>Springboot</a:t>
            </a:r>
            <a:r>
              <a:rPr lang="fr-FR" sz="1900" b="1" dirty="0">
                <a:solidFill>
                  <a:schemeClr val="bg1">
                    <a:lumMod val="85000"/>
                  </a:schemeClr>
                </a:solidFill>
              </a:rPr>
              <a:t> 2.5.4</a:t>
            </a:r>
            <a:r>
              <a:rPr lang="fr-FR" sz="1900" dirty="0">
                <a:solidFill>
                  <a:schemeClr val="bg1">
                    <a:lumMod val="85000"/>
                  </a:schemeClr>
                </a:solidFill>
              </a:rPr>
              <a:t> </a:t>
            </a:r>
            <a:r>
              <a:rPr lang="fr-FR" sz="2000" dirty="0">
                <a:solidFill>
                  <a:schemeClr val="bg1">
                    <a:lumMod val="85000"/>
                  </a:schemeClr>
                </a:solidFill>
              </a:rPr>
              <a:t>—</a:t>
            </a:r>
            <a:r>
              <a:rPr lang="fr-FR" sz="1900" dirty="0">
                <a:solidFill>
                  <a:schemeClr val="bg1">
                    <a:lumMod val="85000"/>
                  </a:schemeClr>
                </a:solidFill>
              </a:rPr>
              <a:t> Un </a:t>
            </a:r>
            <a:r>
              <a:rPr lang="fr-FR" sz="1900" dirty="0" err="1">
                <a:solidFill>
                  <a:schemeClr val="bg1">
                    <a:lumMod val="85000"/>
                  </a:schemeClr>
                </a:solidFill>
              </a:rPr>
              <a:t>framework</a:t>
            </a:r>
            <a:r>
              <a:rPr lang="fr-FR" sz="1900" dirty="0">
                <a:solidFill>
                  <a:schemeClr val="bg1">
                    <a:lumMod val="85000"/>
                  </a:schemeClr>
                </a:solidFill>
              </a:rPr>
              <a:t> open source qui prisse en charge la création d’objets et la mise en relation d’objets par l’intermédiaire d’un fichier de configuration.</a:t>
            </a:r>
            <a:endParaRPr lang="fr-FR" sz="2200" dirty="0">
              <a:solidFill>
                <a:schemeClr val="bg1">
                  <a:lumMod val="85000"/>
                </a:schemeClr>
              </a:solidFill>
            </a:endParaRPr>
          </a:p>
          <a:p>
            <a:pPr marL="274320" lvl="1" indent="0">
              <a:buNone/>
            </a:pPr>
            <a:endParaRPr lang="fr-FR" dirty="0">
              <a:solidFill>
                <a:schemeClr val="bg1">
                  <a:lumMod val="85000"/>
                </a:schemeClr>
              </a:solidFill>
            </a:endParaRPr>
          </a:p>
          <a:p>
            <a:pPr marL="274320" lvl="1" indent="0">
              <a:buNone/>
            </a:pPr>
            <a:r>
              <a:rPr lang="fr-FR" dirty="0">
                <a:solidFill>
                  <a:schemeClr val="bg1">
                    <a:lumMod val="85000"/>
                  </a:schemeClr>
                </a:solidFill>
              </a:rPr>
              <a:t>Les </a:t>
            </a:r>
            <a:r>
              <a:rPr lang="fr-FR" dirty="0" err="1">
                <a:solidFill>
                  <a:schemeClr val="bg1">
                    <a:lumMod val="85000"/>
                  </a:schemeClr>
                </a:solidFill>
              </a:rPr>
              <a:t>libraries</a:t>
            </a:r>
            <a:r>
              <a:rPr lang="fr-FR" dirty="0">
                <a:solidFill>
                  <a:schemeClr val="bg1">
                    <a:lumMod val="85000"/>
                  </a:schemeClr>
                </a:solidFill>
              </a:rPr>
              <a:t> utilisées</a:t>
            </a:r>
            <a:r>
              <a:rPr lang="fr-FR" sz="2200" dirty="0">
                <a:solidFill>
                  <a:schemeClr val="bg1">
                    <a:lumMod val="85000"/>
                  </a:schemeClr>
                </a:solidFill>
              </a:rPr>
              <a:t>:</a:t>
            </a:r>
          </a:p>
          <a:p>
            <a:pPr lvl="2">
              <a:buFont typeface="Courier New" panose="02070309020205020404" pitchFamily="49" charset="0"/>
              <a:buChar char="o"/>
            </a:pPr>
            <a:r>
              <a:rPr lang="fr-FR" dirty="0">
                <a:solidFill>
                  <a:schemeClr val="bg1">
                    <a:lumMod val="85000"/>
                  </a:schemeClr>
                </a:solidFill>
              </a:rPr>
              <a:t>MySQL </a:t>
            </a:r>
            <a:r>
              <a:rPr lang="fr-FR" dirty="0" err="1">
                <a:solidFill>
                  <a:schemeClr val="bg1">
                    <a:lumMod val="85000"/>
                  </a:schemeClr>
                </a:solidFill>
              </a:rPr>
              <a:t>Connector</a:t>
            </a:r>
            <a:r>
              <a:rPr lang="fr-FR" dirty="0">
                <a:solidFill>
                  <a:schemeClr val="bg1">
                    <a:lumMod val="85000"/>
                  </a:schemeClr>
                </a:solidFill>
              </a:rPr>
              <a:t> — Pilote JDBC qui permet la connexion à la base de données MySQL.</a:t>
            </a:r>
          </a:p>
          <a:p>
            <a:pPr lvl="2">
              <a:buFont typeface="Courier New" panose="02070309020205020404" pitchFamily="49" charset="0"/>
              <a:buChar char="o"/>
            </a:pPr>
            <a:r>
              <a:rPr lang="fr-FR" dirty="0">
                <a:solidFill>
                  <a:schemeClr val="bg1">
                    <a:lumMod val="85000"/>
                  </a:schemeClr>
                </a:solidFill>
              </a:rPr>
              <a:t>JJWT (</a:t>
            </a:r>
            <a:r>
              <a:rPr lang="fr-FR" dirty="0" err="1">
                <a:solidFill>
                  <a:schemeClr val="bg1">
                    <a:lumMod val="85000"/>
                  </a:schemeClr>
                </a:solidFill>
              </a:rPr>
              <a:t>Json</a:t>
            </a:r>
            <a:r>
              <a:rPr lang="fr-FR" dirty="0">
                <a:solidFill>
                  <a:schemeClr val="bg1">
                    <a:lumMod val="85000"/>
                  </a:schemeClr>
                </a:solidFill>
              </a:rPr>
              <a:t> Web </a:t>
            </a:r>
            <a:r>
              <a:rPr lang="fr-FR" dirty="0" err="1">
                <a:solidFill>
                  <a:schemeClr val="bg1">
                    <a:lumMod val="85000"/>
                  </a:schemeClr>
                </a:solidFill>
              </a:rPr>
              <a:t>Token</a:t>
            </a:r>
            <a:r>
              <a:rPr lang="fr-FR" dirty="0">
                <a:solidFill>
                  <a:schemeClr val="bg1">
                    <a:lumMod val="85000"/>
                  </a:schemeClr>
                </a:solidFill>
              </a:rPr>
              <a:t>) — Bibliothèque la plus facile à utiliser et à comprendre pour créer et vérifier des jetons Web JSON (JWT) sur la JVM. </a:t>
            </a:r>
          </a:p>
          <a:p>
            <a:pPr marL="45720" indent="0">
              <a:buNone/>
            </a:pPr>
            <a:r>
              <a:rPr lang="fr-FR" sz="2000" b="1" dirty="0">
                <a:solidFill>
                  <a:schemeClr val="bg1">
                    <a:lumMod val="85000"/>
                  </a:schemeClr>
                </a:solidFill>
              </a:rPr>
              <a:t>Angular 12</a:t>
            </a:r>
            <a:r>
              <a:rPr lang="fr-FR" sz="2000" dirty="0">
                <a:solidFill>
                  <a:schemeClr val="bg1">
                    <a:lumMod val="85000"/>
                  </a:schemeClr>
                </a:solidFill>
              </a:rPr>
              <a:t> — </a:t>
            </a:r>
            <a:r>
              <a:rPr lang="en-US" sz="2000" dirty="0">
                <a:solidFill>
                  <a:schemeClr val="bg1">
                    <a:lumMod val="85000"/>
                  </a:schemeClr>
                </a:solidFill>
              </a:rPr>
              <a:t>framework </a:t>
            </a:r>
            <a:r>
              <a:rPr lang="fr-FR" sz="2000" dirty="0">
                <a:solidFill>
                  <a:schemeClr val="bg1">
                    <a:lumMod val="85000"/>
                  </a:schemeClr>
                </a:solidFill>
              </a:rPr>
              <a:t>côté client, open source, qui permet la création d’applications Web et plus particulièrement de ce qu’on appelle des « </a:t>
            </a:r>
            <a:r>
              <a:rPr lang="fr-FR" sz="2000" i="1" dirty="0">
                <a:solidFill>
                  <a:schemeClr val="bg1">
                    <a:lumMod val="85000"/>
                  </a:schemeClr>
                </a:solidFill>
              </a:rPr>
              <a:t>Single Page Applications</a:t>
            </a:r>
            <a:r>
              <a:rPr lang="fr-FR" sz="2000" dirty="0">
                <a:solidFill>
                  <a:schemeClr val="bg1">
                    <a:lumMod val="85000"/>
                  </a:schemeClr>
                </a:solidFill>
              </a:rPr>
              <a:t> ».</a:t>
            </a:r>
          </a:p>
          <a:p>
            <a:pPr marL="45720" indent="0">
              <a:buNone/>
            </a:pPr>
            <a:r>
              <a:rPr lang="en-US" sz="2000" dirty="0">
                <a:solidFill>
                  <a:schemeClr val="bg1">
                    <a:lumMod val="85000"/>
                  </a:schemeClr>
                </a:solidFill>
              </a:rPr>
              <a:t>    Les libraries </a:t>
            </a:r>
            <a:r>
              <a:rPr lang="en-US" sz="2000" dirty="0" err="1">
                <a:solidFill>
                  <a:schemeClr val="bg1">
                    <a:lumMod val="85000"/>
                  </a:schemeClr>
                </a:solidFill>
              </a:rPr>
              <a:t>utilis</a:t>
            </a:r>
            <a:r>
              <a:rPr lang="fr-FR" sz="2000" dirty="0" err="1">
                <a:solidFill>
                  <a:schemeClr val="bg1">
                    <a:lumMod val="85000"/>
                  </a:schemeClr>
                </a:solidFill>
              </a:rPr>
              <a:t>ées</a:t>
            </a:r>
            <a:r>
              <a:rPr lang="en-US" sz="2000" dirty="0">
                <a:solidFill>
                  <a:schemeClr val="bg1">
                    <a:lumMod val="85000"/>
                  </a:schemeClr>
                </a:solidFill>
              </a:rPr>
              <a:t>:</a:t>
            </a:r>
            <a:endParaRPr lang="fr-FR" sz="2000" dirty="0">
              <a:solidFill>
                <a:schemeClr val="bg1">
                  <a:lumMod val="85000"/>
                </a:schemeClr>
              </a:solidFill>
            </a:endParaRPr>
          </a:p>
          <a:p>
            <a:pPr lvl="2">
              <a:buFont typeface="Courier New" panose="02070309020205020404" pitchFamily="49" charset="0"/>
              <a:buChar char="o"/>
            </a:pPr>
            <a:r>
              <a:rPr lang="en-US" sz="1600" dirty="0">
                <a:solidFill>
                  <a:schemeClr val="bg1">
                    <a:lumMod val="85000"/>
                  </a:schemeClr>
                </a:solidFill>
              </a:rPr>
              <a:t>Angular Material </a:t>
            </a:r>
            <a:r>
              <a:rPr lang="fr-FR" sz="1600" dirty="0">
                <a:solidFill>
                  <a:schemeClr val="bg1">
                    <a:lumMod val="85000"/>
                  </a:schemeClr>
                </a:solidFill>
              </a:rPr>
              <a:t>— Bibliothèque de composants UI</a:t>
            </a:r>
          </a:p>
          <a:p>
            <a:pPr lvl="2">
              <a:buFont typeface="Courier New" panose="02070309020205020404" pitchFamily="49" charset="0"/>
              <a:buChar char="o"/>
            </a:pPr>
            <a:r>
              <a:rPr lang="en-US" sz="1600" dirty="0">
                <a:solidFill>
                  <a:schemeClr val="bg1">
                    <a:lumMod val="85000"/>
                  </a:schemeClr>
                </a:solidFill>
              </a:rPr>
              <a:t>ng-infinite-scroll </a:t>
            </a:r>
            <a:r>
              <a:rPr lang="fr-FR" sz="1600" dirty="0">
                <a:solidFill>
                  <a:schemeClr val="bg1">
                    <a:lumMod val="85000"/>
                  </a:schemeClr>
                </a:solidFill>
              </a:rPr>
              <a:t>— Directive "</a:t>
            </a:r>
            <a:r>
              <a:rPr lang="fr-FR" sz="1600" dirty="0" err="1">
                <a:solidFill>
                  <a:schemeClr val="bg1">
                    <a:lumMod val="85000"/>
                  </a:schemeClr>
                </a:solidFill>
              </a:rPr>
              <a:t>Infinite</a:t>
            </a:r>
            <a:r>
              <a:rPr lang="fr-FR" sz="1600" dirty="0">
                <a:solidFill>
                  <a:schemeClr val="bg1">
                    <a:lumMod val="85000"/>
                  </a:schemeClr>
                </a:solidFill>
              </a:rPr>
              <a:t> Scroll" pour Angular </a:t>
            </a:r>
          </a:p>
          <a:p>
            <a:pPr lvl="2">
              <a:buFont typeface="Courier New" panose="02070309020205020404" pitchFamily="49" charset="0"/>
              <a:buChar char="o"/>
            </a:pPr>
            <a:r>
              <a:rPr lang="en-US" sz="1600" dirty="0">
                <a:solidFill>
                  <a:schemeClr val="bg1">
                    <a:lumMod val="85000"/>
                  </a:schemeClr>
                </a:solidFill>
              </a:rPr>
              <a:t>angular-</a:t>
            </a:r>
            <a:r>
              <a:rPr lang="en-US" sz="1600" dirty="0" err="1">
                <a:solidFill>
                  <a:schemeClr val="bg1">
                    <a:lumMod val="85000"/>
                  </a:schemeClr>
                </a:solidFill>
              </a:rPr>
              <a:t>timesince</a:t>
            </a:r>
            <a:r>
              <a:rPr lang="en-US" sz="1600" dirty="0">
                <a:solidFill>
                  <a:schemeClr val="bg1">
                    <a:lumMod val="85000"/>
                  </a:schemeClr>
                </a:solidFill>
              </a:rPr>
              <a:t> </a:t>
            </a:r>
            <a:r>
              <a:rPr lang="fr-FR" sz="1600" dirty="0">
                <a:solidFill>
                  <a:schemeClr val="bg1">
                    <a:lumMod val="85000"/>
                  </a:schemeClr>
                </a:solidFill>
              </a:rPr>
              <a:t>—  une bibliothèque simple et légère qui rend une date </a:t>
            </a:r>
            <a:r>
              <a:rPr lang="fr-FR" sz="1600" dirty="0" err="1">
                <a:solidFill>
                  <a:schemeClr val="bg1">
                    <a:lumMod val="85000"/>
                  </a:schemeClr>
                </a:solidFill>
              </a:rPr>
              <a:t>json</a:t>
            </a:r>
            <a:r>
              <a:rPr lang="fr-FR" sz="1600" dirty="0">
                <a:solidFill>
                  <a:schemeClr val="bg1">
                    <a:lumMod val="85000"/>
                  </a:schemeClr>
                </a:solidFill>
              </a:rPr>
              <a:t> lisible par l'homme</a:t>
            </a:r>
            <a:endParaRPr lang="en-US" sz="1600" dirty="0">
              <a:solidFill>
                <a:schemeClr val="bg1">
                  <a:lumMod val="85000"/>
                </a:schemeClr>
              </a:solidFill>
            </a:endParaRPr>
          </a:p>
        </p:txBody>
      </p:sp>
      <p:sp>
        <p:nvSpPr>
          <p:cNvPr id="5" name="Slide Number Placeholder 3">
            <a:extLst>
              <a:ext uri="{FF2B5EF4-FFF2-40B4-BE49-F238E27FC236}">
                <a16:creationId xmlns:a16="http://schemas.microsoft.com/office/drawing/2014/main" id="{9EAD62CB-87E6-4A98-8D10-DA3C4EFC3BE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7</a:t>
            </a:r>
          </a:p>
        </p:txBody>
      </p:sp>
    </p:spTree>
    <p:extLst>
      <p:ext uri="{BB962C8B-B14F-4D97-AF65-F5344CB8AC3E}">
        <p14:creationId xmlns:p14="http://schemas.microsoft.com/office/powerpoint/2010/main" val="27919917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BE37F-9AF0-44C0-886D-14D92A5E9052}"/>
              </a:ext>
            </a:extLst>
          </p:cNvPr>
          <p:cNvSpPr>
            <a:spLocks noGrp="1"/>
          </p:cNvSpPr>
          <p:nvPr>
            <p:ph type="title"/>
          </p:nvPr>
        </p:nvSpPr>
        <p:spPr>
          <a:xfrm>
            <a:off x="1143000" y="609600"/>
            <a:ext cx="9875520" cy="704850"/>
          </a:xfrm>
        </p:spPr>
        <p:txBody>
          <a:bodyPr/>
          <a:lstStyle/>
          <a:p>
            <a:r>
              <a:rPr lang="fr-FR" dirty="0">
                <a:solidFill>
                  <a:schemeClr val="accent2">
                    <a:lumMod val="60000"/>
                    <a:lumOff val="40000"/>
                  </a:schemeClr>
                </a:solidFill>
              </a:rPr>
              <a:t>Conclusion</a:t>
            </a:r>
          </a:p>
        </p:txBody>
      </p:sp>
      <p:sp>
        <p:nvSpPr>
          <p:cNvPr id="3" name="Content Placeholder 2">
            <a:extLst>
              <a:ext uri="{FF2B5EF4-FFF2-40B4-BE49-F238E27FC236}">
                <a16:creationId xmlns:a16="http://schemas.microsoft.com/office/drawing/2014/main" id="{CE097B3D-BE10-49DA-8991-C23783BC9299}"/>
              </a:ext>
            </a:extLst>
          </p:cNvPr>
          <p:cNvSpPr>
            <a:spLocks noGrp="1"/>
          </p:cNvSpPr>
          <p:nvPr>
            <p:ph idx="1"/>
          </p:nvPr>
        </p:nvSpPr>
        <p:spPr>
          <a:xfrm>
            <a:off x="1143000" y="1609725"/>
            <a:ext cx="9872871" cy="4638675"/>
          </a:xfrm>
        </p:spPr>
        <p:txBody>
          <a:bodyPr>
            <a:normAutofit/>
          </a:bodyPr>
          <a:lstStyle/>
          <a:p>
            <a:pPr marL="45720" indent="0" algn="just">
              <a:buNone/>
            </a:pPr>
            <a:r>
              <a:rPr lang="fr-FR" sz="1600" dirty="0">
                <a:solidFill>
                  <a:schemeClr val="bg1">
                    <a:lumMod val="85000"/>
                  </a:schemeClr>
                </a:solidFill>
              </a:rPr>
              <a:t>Le développement de cette application n’était pas une tâche facile. Il m'a fallu beaucoup de te</a:t>
            </a:r>
            <a:r>
              <a:rPr lang="en-US" sz="1600" dirty="0" err="1">
                <a:solidFill>
                  <a:schemeClr val="bg1">
                    <a:lumMod val="85000"/>
                  </a:schemeClr>
                </a:solidFill>
              </a:rPr>
              <a:t>mps</a:t>
            </a:r>
            <a:r>
              <a:rPr lang="en-US" sz="1600" dirty="0">
                <a:solidFill>
                  <a:schemeClr val="bg1">
                    <a:lumMod val="85000"/>
                  </a:schemeClr>
                </a:solidFill>
              </a:rPr>
              <a:t> </a:t>
            </a:r>
            <a:r>
              <a:rPr lang="fr-FR" sz="1600" dirty="0">
                <a:solidFill>
                  <a:schemeClr val="bg1">
                    <a:lumMod val="85000"/>
                  </a:schemeClr>
                </a:solidFill>
              </a:rPr>
              <a:t>pour lire la documentation et essayer différentes solutions à partir de stack </a:t>
            </a:r>
            <a:r>
              <a:rPr lang="fr-FR" sz="1600" dirty="0" err="1">
                <a:solidFill>
                  <a:schemeClr val="bg1">
                    <a:lumMod val="85000"/>
                  </a:schemeClr>
                </a:solidFill>
              </a:rPr>
              <a:t>overflow</a:t>
            </a:r>
            <a:r>
              <a:rPr lang="fr-FR" sz="1600" dirty="0">
                <a:solidFill>
                  <a:schemeClr val="bg1">
                    <a:lumMod val="85000"/>
                  </a:schemeClr>
                </a:solidFill>
              </a:rPr>
              <a:t> pour résoudre les problèmes que j'ai rencontrés lors du développement de cette application. Il y a encore beaucoup de travail à faire, et il faut plus d'une personne pour la développer afin de concurrencer les autres services similaires. </a:t>
            </a:r>
          </a:p>
          <a:p>
            <a:pPr marL="45720" indent="0" algn="just">
              <a:buNone/>
            </a:pPr>
            <a:r>
              <a:rPr lang="fr-FR" sz="1600" dirty="0">
                <a:solidFill>
                  <a:schemeClr val="bg1">
                    <a:lumMod val="85000"/>
                  </a:schemeClr>
                </a:solidFill>
              </a:rPr>
              <a:t>Compte tenu du temps que j'ai passé à la développer, il me reste à faire ce qui suit :</a:t>
            </a:r>
            <a:endParaRPr lang="en-US" sz="1600" dirty="0">
              <a:solidFill>
                <a:schemeClr val="bg1">
                  <a:lumMod val="85000"/>
                </a:schemeClr>
              </a:solidFill>
            </a:endParaRPr>
          </a:p>
          <a:p>
            <a:pPr marL="45720" indent="0" algn="just">
              <a:buNone/>
            </a:pPr>
            <a:r>
              <a:rPr lang="fr-FR" dirty="0">
                <a:solidFill>
                  <a:schemeClr val="bg1">
                    <a:lumMod val="85000"/>
                  </a:schemeClr>
                </a:solidFill>
              </a:rPr>
              <a:t>* </a:t>
            </a:r>
            <a:r>
              <a:rPr lang="fr-FR" sz="1600" dirty="0">
                <a:solidFill>
                  <a:schemeClr val="bg1">
                    <a:lumMod val="85000"/>
                  </a:schemeClr>
                </a:solidFill>
              </a:rPr>
              <a:t>Finir de travailler sur le backend (faire en sorte que la plupart des méthodes fonctionnent de manière asynchrone, je ne suis pas capable pour le moment, car j'ai des problèmes pour passer l'objet d'authentification actuel au fil où le futur complet est exécuté(peut-être un bug que je ne connais pas).</a:t>
            </a:r>
            <a:endParaRPr lang="en-US" sz="1600" dirty="0">
              <a:solidFill>
                <a:schemeClr val="bg1">
                  <a:lumMod val="85000"/>
                </a:schemeClr>
              </a:solidFill>
            </a:endParaRPr>
          </a:p>
          <a:p>
            <a:pPr marL="45720" indent="0" algn="just">
              <a:buNone/>
            </a:pPr>
            <a:r>
              <a:rPr lang="en-US" sz="1600" dirty="0">
                <a:solidFill>
                  <a:schemeClr val="bg1">
                    <a:lumMod val="85000"/>
                  </a:schemeClr>
                </a:solidFill>
              </a:rPr>
              <a:t>* </a:t>
            </a:r>
            <a:r>
              <a:rPr lang="fr-FR" sz="1600" dirty="0">
                <a:solidFill>
                  <a:schemeClr val="bg1">
                    <a:lumMod val="85000"/>
                  </a:schemeClr>
                </a:solidFill>
              </a:rPr>
              <a:t>Nettoyage du code frontal, suppression des </a:t>
            </a:r>
            <a:r>
              <a:rPr lang="fr-FR" sz="1600" dirty="0" err="1">
                <a:solidFill>
                  <a:schemeClr val="bg1">
                    <a:lumMod val="85000"/>
                  </a:schemeClr>
                </a:solidFill>
              </a:rPr>
              <a:t>css</a:t>
            </a:r>
            <a:r>
              <a:rPr lang="fr-FR" sz="1600" dirty="0">
                <a:solidFill>
                  <a:schemeClr val="bg1">
                    <a:lumMod val="85000"/>
                  </a:schemeClr>
                </a:solidFill>
              </a:rPr>
              <a:t> dupliqués.</a:t>
            </a:r>
          </a:p>
          <a:p>
            <a:pPr marL="45720" indent="0" algn="just">
              <a:buNone/>
            </a:pPr>
            <a:endParaRPr lang="fr-FR" sz="1600" b="1" dirty="0">
              <a:solidFill>
                <a:schemeClr val="bg1">
                  <a:lumMod val="85000"/>
                </a:schemeClr>
              </a:solidFill>
            </a:endParaRPr>
          </a:p>
        </p:txBody>
      </p:sp>
      <p:sp>
        <p:nvSpPr>
          <p:cNvPr id="5" name="Slide Number Placeholder 3">
            <a:extLst>
              <a:ext uri="{FF2B5EF4-FFF2-40B4-BE49-F238E27FC236}">
                <a16:creationId xmlns:a16="http://schemas.microsoft.com/office/drawing/2014/main" id="{13F3BB2C-7FD5-49B4-9E44-B2D86BADED35}"/>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65</a:t>
            </a:r>
          </a:p>
        </p:txBody>
      </p:sp>
    </p:spTree>
    <p:extLst>
      <p:ext uri="{BB962C8B-B14F-4D97-AF65-F5344CB8AC3E}">
        <p14:creationId xmlns:p14="http://schemas.microsoft.com/office/powerpoint/2010/main" val="898043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59B6F-5366-4464-8C1F-4386036338E1}"/>
              </a:ext>
            </a:extLst>
          </p:cNvPr>
          <p:cNvSpPr>
            <a:spLocks noGrp="1"/>
          </p:cNvSpPr>
          <p:nvPr>
            <p:ph type="title"/>
          </p:nvPr>
        </p:nvSpPr>
        <p:spPr>
          <a:xfrm>
            <a:off x="1143000" y="609600"/>
            <a:ext cx="9875520" cy="1133475"/>
          </a:xfrm>
        </p:spPr>
        <p:txBody>
          <a:bodyPr/>
          <a:lstStyle/>
          <a:p>
            <a:r>
              <a:rPr lang="fr-FR" b="1" dirty="0">
                <a:solidFill>
                  <a:schemeClr val="accent2">
                    <a:lumMod val="60000"/>
                    <a:lumOff val="40000"/>
                  </a:schemeClr>
                </a:solidFill>
              </a:rPr>
              <a:t>Git &amp; GitHub</a:t>
            </a:r>
            <a:endParaRPr lang="fr-FR" dirty="0">
              <a:solidFill>
                <a:schemeClr val="accent2">
                  <a:lumMod val="60000"/>
                  <a:lumOff val="40000"/>
                </a:schemeClr>
              </a:solidFill>
            </a:endParaRPr>
          </a:p>
        </p:txBody>
      </p:sp>
      <p:sp>
        <p:nvSpPr>
          <p:cNvPr id="3" name="Content Placeholder 2">
            <a:extLst>
              <a:ext uri="{FF2B5EF4-FFF2-40B4-BE49-F238E27FC236}">
                <a16:creationId xmlns:a16="http://schemas.microsoft.com/office/drawing/2014/main" id="{01D7A3BE-A211-40CE-80F9-FBA7DFBC6086}"/>
              </a:ext>
            </a:extLst>
          </p:cNvPr>
          <p:cNvSpPr>
            <a:spLocks noGrp="1"/>
          </p:cNvSpPr>
          <p:nvPr>
            <p:ph idx="1"/>
          </p:nvPr>
        </p:nvSpPr>
        <p:spPr>
          <a:xfrm>
            <a:off x="1143000" y="1658679"/>
            <a:ext cx="10210800" cy="4437321"/>
          </a:xfrm>
        </p:spPr>
        <p:txBody>
          <a:bodyPr>
            <a:normAutofit/>
          </a:bodyPr>
          <a:lstStyle/>
          <a:p>
            <a:r>
              <a:rPr lang="fr-FR" sz="1900" b="1" dirty="0"/>
              <a:t>Git</a:t>
            </a:r>
            <a:r>
              <a:rPr lang="fr-FR" sz="1900" dirty="0">
                <a:solidFill>
                  <a:schemeClr val="tx2">
                    <a:lumMod val="60000"/>
                    <a:lumOff val="40000"/>
                  </a:schemeClr>
                </a:solidFill>
              </a:rPr>
              <a:t> </a:t>
            </a:r>
            <a:r>
              <a:rPr lang="fr-FR" sz="1900" b="1" dirty="0">
                <a:solidFill>
                  <a:schemeClr val="tx2">
                    <a:lumMod val="60000"/>
                    <a:lumOff val="40000"/>
                  </a:schemeClr>
                </a:solidFill>
              </a:rPr>
              <a:t>2.33.0</a:t>
            </a:r>
            <a:r>
              <a:rPr lang="fr-FR" sz="1900" dirty="0">
                <a:solidFill>
                  <a:schemeClr val="tx2">
                    <a:lumMod val="60000"/>
                    <a:lumOff val="40000"/>
                  </a:schemeClr>
                </a:solidFill>
              </a:rPr>
              <a:t> : </a:t>
            </a:r>
            <a:r>
              <a:rPr lang="fr-FR" sz="1900" dirty="0"/>
              <a:t>Un logiciel de gestion de versions.</a:t>
            </a:r>
            <a:br>
              <a:rPr lang="fr-FR" sz="1900" dirty="0"/>
            </a:br>
            <a:br>
              <a:rPr lang="fr-FR" sz="1900" dirty="0"/>
            </a:br>
            <a:r>
              <a:rPr lang="fr-FR" sz="1900" dirty="0"/>
              <a:t>Outils complémentaires venant avec Git :</a:t>
            </a:r>
            <a:br>
              <a:rPr lang="fr-FR" sz="1900" dirty="0"/>
            </a:br>
            <a:endParaRPr lang="fr-FR" sz="1900" dirty="0"/>
          </a:p>
          <a:p>
            <a:pPr lvl="1">
              <a:buFont typeface="Courier New" panose="02070309020205020404" pitchFamily="49" charset="0"/>
              <a:buChar char="o"/>
            </a:pPr>
            <a:r>
              <a:rPr lang="fr-FR" sz="1900" b="1" dirty="0"/>
              <a:t>Git Bash</a:t>
            </a:r>
            <a:r>
              <a:rPr lang="fr-FR" sz="1900" dirty="0"/>
              <a:t> : Une variante du BASH d'Unix pour utiliser Git via les lignes de commandes, un "commande-line interpreter » (CLI) ou un « Shell ». Une interface utilisateur via les lignes de commande.</a:t>
            </a:r>
            <a:br>
              <a:rPr lang="fr-FR" sz="1900" dirty="0"/>
            </a:br>
            <a:endParaRPr lang="fr-FR" sz="1900" dirty="0"/>
          </a:p>
          <a:p>
            <a:pPr lvl="1">
              <a:buFont typeface="Courier New" panose="02070309020205020404" pitchFamily="49" charset="0"/>
              <a:buChar char="o"/>
            </a:pPr>
            <a:r>
              <a:rPr lang="fr-FR" sz="1900" b="1" dirty="0"/>
              <a:t>Git Gui</a:t>
            </a:r>
            <a:r>
              <a:rPr lang="fr-FR" sz="1900" dirty="0"/>
              <a:t> : L'équivalent graphique de Git BASH. Un "Graphical User Interface » (GUI).</a:t>
            </a:r>
            <a:br>
              <a:rPr lang="fr-FR" sz="1900" dirty="0"/>
            </a:br>
            <a:endParaRPr lang="fr-FR" sz="1900" dirty="0"/>
          </a:p>
          <a:p>
            <a:pPr lvl="1">
              <a:buFont typeface="Courier New" panose="02070309020205020404" pitchFamily="49" charset="0"/>
              <a:buChar char="o"/>
            </a:pPr>
            <a:r>
              <a:rPr lang="fr-FR" sz="1900" b="1" dirty="0"/>
              <a:t>Gitk</a:t>
            </a:r>
            <a:r>
              <a:rPr lang="fr-FR" sz="1900" dirty="0"/>
              <a:t> : L’outil de visualisation graphique de l’historique d’un projet. Il permet de voir l’arbre historique de notre </a:t>
            </a:r>
            <a:r>
              <a:rPr lang="fr-FR" sz="1900" dirty="0" err="1"/>
              <a:t>depot</a:t>
            </a:r>
            <a:r>
              <a:rPr lang="fr-FR" sz="1900" dirty="0"/>
              <a:t>, les informations d’un commit (Id (SHA-1), auteur, le message, la liste de tags), les fichiers d’un commit, la différence d’un fichier entre deux </a:t>
            </a:r>
            <a:r>
              <a:rPr lang="fr-FR" sz="1900" dirty="0" err="1"/>
              <a:t>commits</a:t>
            </a:r>
            <a:r>
              <a:rPr lang="fr-FR" sz="1900" dirty="0"/>
              <a:t>, etc.</a:t>
            </a:r>
          </a:p>
          <a:p>
            <a:pPr lvl="0"/>
            <a:r>
              <a:rPr lang="fr-FR" sz="1900" b="1" dirty="0"/>
              <a:t>GitHub</a:t>
            </a:r>
            <a:r>
              <a:rPr lang="fr-FR" sz="1900" dirty="0"/>
              <a:t> : La plateforme pour stocker, partager ou collaborer sur des projets.</a:t>
            </a:r>
          </a:p>
          <a:p>
            <a:endParaRPr lang="fr-FR" dirty="0"/>
          </a:p>
        </p:txBody>
      </p:sp>
      <p:sp>
        <p:nvSpPr>
          <p:cNvPr id="5" name="Slide Number Placeholder 3">
            <a:extLst>
              <a:ext uri="{FF2B5EF4-FFF2-40B4-BE49-F238E27FC236}">
                <a16:creationId xmlns:a16="http://schemas.microsoft.com/office/drawing/2014/main" id="{C2D65C4D-579D-4F01-89F4-44488701E0FD}"/>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8</a:t>
            </a:r>
          </a:p>
        </p:txBody>
      </p:sp>
    </p:spTree>
    <p:extLst>
      <p:ext uri="{BB962C8B-B14F-4D97-AF65-F5344CB8AC3E}">
        <p14:creationId xmlns:p14="http://schemas.microsoft.com/office/powerpoint/2010/main" val="3281351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FCECB-C13E-4AE3-9CB9-330D1FD37B09}"/>
              </a:ext>
            </a:extLst>
          </p:cNvPr>
          <p:cNvSpPr>
            <a:spLocks noGrp="1"/>
          </p:cNvSpPr>
          <p:nvPr>
            <p:ph type="title"/>
          </p:nvPr>
        </p:nvSpPr>
        <p:spPr/>
        <p:txBody>
          <a:bodyPr/>
          <a:lstStyle/>
          <a:p>
            <a:r>
              <a:rPr lang="fr-FR" b="1" dirty="0">
                <a:solidFill>
                  <a:schemeClr val="accent2">
                    <a:lumMod val="60000"/>
                    <a:lumOff val="40000"/>
                  </a:schemeClr>
                </a:solidFill>
              </a:rPr>
              <a:t>Les </a:t>
            </a:r>
            <a:r>
              <a:rPr lang="fr-FR" b="1" dirty="0" err="1">
                <a:solidFill>
                  <a:schemeClr val="accent2">
                    <a:lumMod val="60000"/>
                    <a:lumOff val="40000"/>
                  </a:schemeClr>
                </a:solidFill>
              </a:rPr>
              <a:t>editeurs</a:t>
            </a:r>
            <a:r>
              <a:rPr lang="fr-FR" b="1" dirty="0">
                <a:solidFill>
                  <a:schemeClr val="accent2">
                    <a:lumMod val="60000"/>
                    <a:lumOff val="40000"/>
                  </a:schemeClr>
                </a:solidFill>
              </a:rPr>
              <a:t> de </a:t>
            </a:r>
            <a:r>
              <a:rPr lang="fr-FR" b="1" dirty="0" err="1">
                <a:solidFill>
                  <a:schemeClr val="accent2">
                    <a:lumMod val="60000"/>
                    <a:lumOff val="40000"/>
                  </a:schemeClr>
                </a:solidFill>
              </a:rPr>
              <a:t>text</a:t>
            </a:r>
            <a:r>
              <a:rPr lang="fr-FR" b="1" dirty="0">
                <a:solidFill>
                  <a:schemeClr val="accent2">
                    <a:lumMod val="60000"/>
                    <a:lumOff val="40000"/>
                  </a:schemeClr>
                </a:solidFill>
              </a:rPr>
              <a:t>, outils et IDE</a:t>
            </a:r>
            <a:endParaRPr lang="fr-FR" dirty="0">
              <a:solidFill>
                <a:schemeClr val="accent2">
                  <a:lumMod val="60000"/>
                  <a:lumOff val="40000"/>
                </a:schemeClr>
              </a:solidFill>
            </a:endParaRPr>
          </a:p>
        </p:txBody>
      </p:sp>
      <p:sp>
        <p:nvSpPr>
          <p:cNvPr id="3" name="Content Placeholder 2">
            <a:extLst>
              <a:ext uri="{FF2B5EF4-FFF2-40B4-BE49-F238E27FC236}">
                <a16:creationId xmlns:a16="http://schemas.microsoft.com/office/drawing/2014/main" id="{8CD728F4-BF17-4852-B32D-2EA640C93AE6}"/>
              </a:ext>
            </a:extLst>
          </p:cNvPr>
          <p:cNvSpPr>
            <a:spLocks noGrp="1"/>
          </p:cNvSpPr>
          <p:nvPr>
            <p:ph idx="1"/>
          </p:nvPr>
        </p:nvSpPr>
        <p:spPr>
          <a:xfrm>
            <a:off x="1203960" y="2057400"/>
            <a:ext cx="9872871" cy="4038600"/>
          </a:xfrm>
        </p:spPr>
        <p:txBody>
          <a:bodyPr/>
          <a:lstStyle/>
          <a:p>
            <a:pPr algn="just"/>
            <a:r>
              <a:rPr lang="en-US" sz="2000" b="1" dirty="0"/>
              <a:t>Eclipse IDE </a:t>
            </a:r>
            <a:r>
              <a:rPr lang="fr-FR" sz="2000" dirty="0"/>
              <a:t>— pour </a:t>
            </a:r>
            <a:r>
              <a:rPr lang="fr-FR" sz="2000" dirty="0" err="1"/>
              <a:t>gerer</a:t>
            </a:r>
            <a:r>
              <a:rPr lang="fr-FR" sz="2000" dirty="0"/>
              <a:t> la partie back-end en Java.</a:t>
            </a:r>
          </a:p>
          <a:p>
            <a:pPr algn="just"/>
            <a:r>
              <a:rPr lang="en-US" sz="2000" b="1" dirty="0" err="1"/>
              <a:t>VSCodium</a:t>
            </a:r>
            <a:r>
              <a:rPr lang="en-US" sz="2000" b="1" dirty="0"/>
              <a:t> </a:t>
            </a:r>
            <a:r>
              <a:rPr lang="fr-FR" sz="2000" dirty="0"/>
              <a:t>— un </a:t>
            </a:r>
            <a:r>
              <a:rPr lang="fr-FR" sz="2000" dirty="0" err="1"/>
              <a:t>editeur</a:t>
            </a:r>
            <a:r>
              <a:rPr lang="fr-FR" sz="2000" dirty="0"/>
              <a:t> </a:t>
            </a:r>
            <a:r>
              <a:rPr lang="fr-FR" sz="2000" dirty="0" err="1"/>
              <a:t>text</a:t>
            </a:r>
            <a:r>
              <a:rPr lang="fr-FR" sz="2000" dirty="0"/>
              <a:t>, qui permet de </a:t>
            </a:r>
            <a:r>
              <a:rPr lang="fr-FR" sz="2000" dirty="0" err="1"/>
              <a:t>gerer</a:t>
            </a:r>
            <a:r>
              <a:rPr lang="fr-FR" sz="2000" dirty="0"/>
              <a:t> tout types de fichiers, il vient avec le support </a:t>
            </a:r>
            <a:r>
              <a:rPr lang="fr-FR" sz="2000" dirty="0" err="1"/>
              <a:t>integré</a:t>
            </a:r>
            <a:r>
              <a:rPr lang="fr-FR" sz="2000" dirty="0"/>
              <a:t> d</a:t>
            </a:r>
            <a:r>
              <a:rPr lang="en-US" sz="2000" dirty="0"/>
              <a:t>’un terminal et </a:t>
            </a:r>
            <a:r>
              <a:rPr lang="en-US" sz="2000" dirty="0" err="1"/>
              <a:t>git</a:t>
            </a:r>
            <a:r>
              <a:rPr lang="en-US" sz="2000" dirty="0"/>
              <a:t>. </a:t>
            </a:r>
            <a:r>
              <a:rPr lang="fr-FR" sz="2000" dirty="0"/>
              <a:t>Je l’avais utilisé pour </a:t>
            </a:r>
            <a:r>
              <a:rPr lang="fr-FR" sz="2000" dirty="0" err="1"/>
              <a:t>developpeur</a:t>
            </a:r>
            <a:r>
              <a:rPr lang="fr-FR" sz="2000" dirty="0"/>
              <a:t> l</a:t>
            </a:r>
            <a:r>
              <a:rPr lang="en-US" sz="2000" dirty="0"/>
              <a:t>a </a:t>
            </a:r>
            <a:r>
              <a:rPr lang="en-US" sz="2000" dirty="0" err="1"/>
              <a:t>partie</a:t>
            </a:r>
            <a:r>
              <a:rPr lang="en-US" sz="2000" dirty="0"/>
              <a:t> front-end de mon </a:t>
            </a:r>
            <a:r>
              <a:rPr lang="en-US" sz="2000" dirty="0" err="1"/>
              <a:t>projet</a:t>
            </a:r>
            <a:r>
              <a:rPr lang="en-US" sz="2000" dirty="0"/>
              <a:t> (html/</a:t>
            </a:r>
            <a:r>
              <a:rPr lang="en-US" sz="2000" dirty="0" err="1"/>
              <a:t>css</a:t>
            </a:r>
            <a:r>
              <a:rPr lang="en-US" sz="2000" dirty="0"/>
              <a:t>/typescript).</a:t>
            </a:r>
            <a:endParaRPr lang="fr-FR" sz="2000" b="1" dirty="0"/>
          </a:p>
        </p:txBody>
      </p:sp>
      <p:sp>
        <p:nvSpPr>
          <p:cNvPr id="5" name="Slide Number Placeholder 3">
            <a:extLst>
              <a:ext uri="{FF2B5EF4-FFF2-40B4-BE49-F238E27FC236}">
                <a16:creationId xmlns:a16="http://schemas.microsoft.com/office/drawing/2014/main" id="{CAE60736-B38B-4484-87FC-8C01284455E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9</a:t>
            </a:r>
          </a:p>
        </p:txBody>
      </p:sp>
    </p:spTree>
    <p:extLst>
      <p:ext uri="{BB962C8B-B14F-4D97-AF65-F5344CB8AC3E}">
        <p14:creationId xmlns:p14="http://schemas.microsoft.com/office/powerpoint/2010/main" val="1378096500"/>
      </p:ext>
    </p:extLst>
  </p:cSld>
  <p:clrMapOvr>
    <a:masterClrMapping/>
  </p:clrMapOvr>
</p:sld>
</file>

<file path=ppt/theme/theme1.xml><?xml version="1.0" encoding="utf-8"?>
<a:theme xmlns:a="http://schemas.openxmlformats.org/drawingml/2006/main" name="Bas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Base">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e">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2FD6F1506F564BB79A97F9C245AD34" ma:contentTypeVersion="11" ma:contentTypeDescription="Create a new document." ma:contentTypeScope="" ma:versionID="62e164dc57e6337fb0bd5548eaf0c6d8">
  <xsd:schema xmlns:xsd="http://www.w3.org/2001/XMLSchema" xmlns:xs="http://www.w3.org/2001/XMLSchema" xmlns:p="http://schemas.microsoft.com/office/2006/metadata/properties" xmlns:ns3="386f4720-9db4-4950-8ffd-cd1ef4b846d5" xmlns:ns4="025efd7d-4e1d-49ec-b269-b81537660960" targetNamespace="http://schemas.microsoft.com/office/2006/metadata/properties" ma:root="true" ma:fieldsID="2653329da7d3ee0d0965a72fb4ee83ab" ns3:_="" ns4:_="">
    <xsd:import namespace="386f4720-9db4-4950-8ffd-cd1ef4b846d5"/>
    <xsd:import namespace="025efd7d-4e1d-49ec-b269-b81537660960"/>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6f4720-9db4-4950-8ffd-cd1ef4b846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5efd7d-4e1d-49ec-b269-b8153766096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2BA7C88-2CFC-403E-9565-3952D53463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6f4720-9db4-4950-8ffd-cd1ef4b846d5"/>
    <ds:schemaRef ds:uri="025efd7d-4e1d-49ec-b269-b815376609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A2ECFDE-CCCD-4184-981F-FCB1A88E5D9B}">
  <ds:schemaRefs>
    <ds:schemaRef ds:uri="http://schemas.microsoft.com/sharepoint/v3/contenttype/forms"/>
  </ds:schemaRefs>
</ds:datastoreItem>
</file>

<file path=customXml/itemProps3.xml><?xml version="1.0" encoding="utf-8"?>
<ds:datastoreItem xmlns:ds="http://schemas.openxmlformats.org/officeDocument/2006/customXml" ds:itemID="{F277AA4F-207B-4045-A452-6C98BA7AB2BD}">
  <ds:schemaRefs>
    <ds:schemaRef ds:uri="http://purl.org/dc/terms/"/>
    <ds:schemaRef ds:uri="http://schemas.microsoft.com/office/infopath/2007/PartnerControls"/>
    <ds:schemaRef ds:uri="386f4720-9db4-4950-8ffd-cd1ef4b846d5"/>
    <ds:schemaRef ds:uri="http://schemas.microsoft.com/office/2006/documentManagement/types"/>
    <ds:schemaRef ds:uri="025efd7d-4e1d-49ec-b269-b81537660960"/>
    <ds:schemaRef ds:uri="http://schemas.openxmlformats.org/package/2006/metadata/core-properties"/>
    <ds:schemaRef ds:uri="http://schemas.microsoft.com/office/2006/metadata/properties"/>
    <ds:schemaRef ds:uri="http://www.w3.org/XML/1998/namespace"/>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TM04033929[[fn=Slate]]</Template>
  <TotalTime>22706</TotalTime>
  <Words>1498</Words>
  <Application>Microsoft Office PowerPoint</Application>
  <PresentationFormat>Widescreen</PresentationFormat>
  <Paragraphs>273</Paragraphs>
  <Slides>70</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Calibri</vt:lpstr>
      <vt:lpstr>Century Schoolbook</vt:lpstr>
      <vt:lpstr>Corbel</vt:lpstr>
      <vt:lpstr>Courier New</vt:lpstr>
      <vt:lpstr>Wingdings</vt:lpstr>
      <vt:lpstr>Base</vt:lpstr>
      <vt:lpstr>PowerPoint Presentation</vt:lpstr>
      <vt:lpstr>Sommaire</vt:lpstr>
      <vt:lpstr>Remerciements</vt:lpstr>
      <vt:lpstr>Introduction</vt:lpstr>
      <vt:lpstr>Environnement de travail</vt:lpstr>
      <vt:lpstr>Langages et base de données</vt:lpstr>
      <vt:lpstr>Frameworks et bibliothèques</vt:lpstr>
      <vt:lpstr>Git &amp; GitHub</vt:lpstr>
      <vt:lpstr>Les editeurs de text, outils et IDE</vt:lpstr>
      <vt:lpstr>Apprentisage</vt:lpstr>
      <vt:lpstr>Spring Boot et Angular</vt:lpstr>
      <vt:lpstr>Concéption</vt:lpstr>
      <vt:lpstr>Architecture</vt:lpstr>
      <vt:lpstr>Maquette</vt:lpstr>
      <vt:lpstr>Maquette</vt:lpstr>
      <vt:lpstr>Maquette</vt:lpstr>
      <vt:lpstr>PowerPoint Presentation</vt:lpstr>
      <vt:lpstr>PowerPoint Presentation</vt:lpstr>
      <vt:lpstr>PowerPoint Presentation</vt:lpstr>
      <vt:lpstr>Implémentation</vt:lpstr>
      <vt:lpstr>Entity</vt:lpstr>
      <vt:lpstr>Repository</vt:lpstr>
      <vt:lpstr>Service</vt:lpstr>
      <vt:lpstr>Rest Controller</vt:lpstr>
      <vt:lpstr>Écouteur d'événements asynchrones</vt:lpstr>
      <vt:lpstr>Création de compte</vt:lpstr>
      <vt:lpstr>PowerPoint Presentation</vt:lpstr>
      <vt:lpstr>Création de compte (TS)</vt:lpstr>
      <vt:lpstr>Création de compte (Java)</vt:lpstr>
      <vt:lpstr>PowerPoint Presentation</vt:lpstr>
      <vt:lpstr>Connéxion</vt:lpstr>
      <vt:lpstr>PowerPoint Presentation</vt:lpstr>
      <vt:lpstr>Connexion (TS)</vt:lpstr>
      <vt:lpstr>Connexion (Java)</vt:lpstr>
      <vt:lpstr>Page de l’utilisateur</vt:lpstr>
      <vt:lpstr>PowerPoint Presentation</vt:lpstr>
      <vt:lpstr>PowerPoint Presentation</vt:lpstr>
      <vt:lpstr>Page de l’utilisateur (TS)</vt:lpstr>
      <vt:lpstr>Page de l’utilisateur (TS)</vt:lpstr>
      <vt:lpstr>Page de l’utilisateur (Java)</vt:lpstr>
      <vt:lpstr>Page de l’utilisateur (Java)</vt:lpstr>
      <vt:lpstr>PowerPoint Presentation</vt:lpstr>
      <vt:lpstr>Création d’une publication (TS)</vt:lpstr>
      <vt:lpstr>Création d’une publication (Java)</vt:lpstr>
      <vt:lpstr>Page publication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Page explore</vt:lpstr>
      <vt:lpstr>PowerPoint Presentation</vt:lpstr>
      <vt:lpstr>PowerPoint Presentation</vt:lpstr>
      <vt:lpstr>Modification de photo de profil</vt:lpstr>
      <vt:lpstr>PowerPoint Presentation</vt:lpstr>
      <vt:lpstr>PowerPoint Presentation</vt:lpstr>
      <vt:lpstr>PowerPoint Presentation</vt:lpstr>
      <vt:lpstr>PowerPoint Presentation</vt:lpstr>
      <vt:lpstr>Réinitialisation MDP</vt:lpstr>
      <vt:lpstr>Dialog de reinitialisation de mdp</vt:lpstr>
      <vt:lpstr>PowerPoint Presentation</vt:lpstr>
      <vt:lpstr>PowerPoint Presentation</vt:lpstr>
      <vt:lpstr>Les tâches de fonds</vt:lpstr>
      <vt:lpstr>Les tâches de fonds périodiques</vt:lpstr>
      <vt:lpstr>Les tâches de fonds périodiques</vt:lpstr>
      <vt:lpstr>Sécurité</vt:lpstr>
      <vt:lpstr>Spring Security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Rapport de stage CDA</dc:title>
  <dc:creator>Vladislav PITENTII</dc:creator>
  <cp:lastModifiedBy>Vladislav</cp:lastModifiedBy>
  <cp:revision>502</cp:revision>
  <cp:lastPrinted>2020-06-10T07:53:15Z</cp:lastPrinted>
  <dcterms:created xsi:type="dcterms:W3CDTF">2020-04-16T13:13:31Z</dcterms:created>
  <dcterms:modified xsi:type="dcterms:W3CDTF">2021-10-05T22:35:19Z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0x010100CA2FD6F1506F564BB79A97F9C245AD34</vt:lpwstr>
  </property>
</Properties>
</file>